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78" r:id="rId8"/>
    <p:sldId id="279" r:id="rId9"/>
    <p:sldId id="280" r:id="rId10"/>
    <p:sldId id="262" r:id="rId11"/>
    <p:sldId id="270" r:id="rId12"/>
    <p:sldId id="264" r:id="rId13"/>
    <p:sldId id="271" r:id="rId14"/>
    <p:sldId id="265" r:id="rId15"/>
    <p:sldId id="272" r:id="rId16"/>
    <p:sldId id="266" r:id="rId17"/>
    <p:sldId id="267" r:id="rId18"/>
    <p:sldId id="275" r:id="rId19"/>
    <p:sldId id="276" r:id="rId20"/>
    <p:sldId id="282" r:id="rId21"/>
    <p:sldId id="283" r:id="rId22"/>
    <p:sldId id="281"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7A33B-F724-457C-8AE6-AE955ABA0BD0}" v="5" dt="2023-09-17T22:51:01.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9EEBB-AF21-478E-983E-489ECCEFD7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4C841F-9527-4108-AF21-EF5CDE0E8F81}">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To record events like stock splits and reverse stock splits, we can create a dimension table called "Stock Events". This table will include details like the type of event, the date it occurred, the stock symbol that was impacted, and the variable that affected the stock price.</a:t>
          </a:r>
        </a:p>
      </dgm:t>
    </dgm:pt>
    <dgm:pt modelId="{E4EBED3A-4464-42C2-A2C8-5BB6CD77E0D0}" type="parTrans" cxnId="{23586CF3-5B13-4A6F-8226-BC32CA16315D}">
      <dgm:prSet/>
      <dgm:spPr/>
      <dgm:t>
        <a:bodyPr/>
        <a:lstStyle/>
        <a:p>
          <a:endParaRPr lang="en-US"/>
        </a:p>
      </dgm:t>
    </dgm:pt>
    <dgm:pt modelId="{229AD1F1-7A2C-4F1F-BF75-9EFAAEDD3E90}" type="sibTrans" cxnId="{23586CF3-5B13-4A6F-8226-BC32CA16315D}">
      <dgm:prSet/>
      <dgm:spPr/>
      <dgm:t>
        <a:bodyPr/>
        <a:lstStyle/>
        <a:p>
          <a:endParaRPr lang="en-US"/>
        </a:p>
      </dgm:t>
    </dgm:pt>
    <dgm:pt modelId="{260B8981-F1AD-4BBC-B9FE-0C99E5BF8976}">
      <dgm:prSet/>
      <dgm:spPr/>
      <dgm:t>
        <a:bodyPr/>
        <a:lstStyle/>
        <a:p>
          <a:pPr>
            <a:lnSpc>
              <a:spcPct val="100000"/>
            </a:lnSpc>
          </a:pPr>
          <a:r>
            <a:rPr lang="en-US" dirty="0">
              <a:latin typeface="Times New Roman" panose="02020603050405020304" pitchFamily="18" charset="0"/>
              <a:cs typeface="Times New Roman" panose="02020603050405020304" pitchFamily="18" charset="0"/>
            </a:rPr>
            <a:t>Using the stock symbol and event date,  relationships can be created  between the SP500_STOCKS dimension, SP500_EOD_STOCK_FACTS fact table, and the Stock Events dimension.</a:t>
          </a:r>
        </a:p>
      </dgm:t>
    </dgm:pt>
    <dgm:pt modelId="{80F0393F-5E5C-4F64-9609-FB19027A5465}" type="parTrans" cxnId="{7EB1BA2E-8894-422B-BBAA-B4EDDF674262}">
      <dgm:prSet/>
      <dgm:spPr/>
      <dgm:t>
        <a:bodyPr/>
        <a:lstStyle/>
        <a:p>
          <a:endParaRPr lang="en-US"/>
        </a:p>
      </dgm:t>
    </dgm:pt>
    <dgm:pt modelId="{D51AD8FF-39AF-4D68-B0CB-2A24303C1819}" type="sibTrans" cxnId="{7EB1BA2E-8894-422B-BBAA-B4EDDF674262}">
      <dgm:prSet/>
      <dgm:spPr/>
      <dgm:t>
        <a:bodyPr/>
        <a:lstStyle/>
        <a:p>
          <a:endParaRPr lang="en-US"/>
        </a:p>
      </dgm:t>
    </dgm:pt>
    <dgm:pt modelId="{59DF7F5A-81BC-409F-94C4-92D15C67A82D}" type="pres">
      <dgm:prSet presAssocID="{FF59EEBB-AF21-478E-983E-489ECCEFD776}" presName="root" presStyleCnt="0">
        <dgm:presLayoutVars>
          <dgm:dir/>
          <dgm:resizeHandles val="exact"/>
        </dgm:presLayoutVars>
      </dgm:prSet>
      <dgm:spPr/>
    </dgm:pt>
    <dgm:pt modelId="{A2C9C3F1-E054-4A50-8BF1-5CEC0C8E1988}" type="pres">
      <dgm:prSet presAssocID="{F34C841F-9527-4108-AF21-EF5CDE0E8F81}" presName="compNode" presStyleCnt="0"/>
      <dgm:spPr/>
    </dgm:pt>
    <dgm:pt modelId="{857463E7-1AFB-49BE-BF8D-F9C0CED4CD40}" type="pres">
      <dgm:prSet presAssocID="{F34C841F-9527-4108-AF21-EF5CDE0E8F81}" presName="bgRect" presStyleLbl="bgShp" presStyleIdx="0" presStyleCnt="2"/>
      <dgm:spPr/>
    </dgm:pt>
    <dgm:pt modelId="{FBF7ACFC-B1C2-4DCA-B101-58C3FD2162D9}" type="pres">
      <dgm:prSet presAssocID="{F34C841F-9527-4108-AF21-EF5CDE0E8F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B1E4AB0E-1A77-4F90-8E14-3B3221EE146F}" type="pres">
      <dgm:prSet presAssocID="{F34C841F-9527-4108-AF21-EF5CDE0E8F81}" presName="spaceRect" presStyleCnt="0"/>
      <dgm:spPr/>
    </dgm:pt>
    <dgm:pt modelId="{13D51ACF-E64C-4480-A58A-38983797EBD4}" type="pres">
      <dgm:prSet presAssocID="{F34C841F-9527-4108-AF21-EF5CDE0E8F81}" presName="parTx" presStyleLbl="revTx" presStyleIdx="0" presStyleCnt="2">
        <dgm:presLayoutVars>
          <dgm:chMax val="0"/>
          <dgm:chPref val="0"/>
        </dgm:presLayoutVars>
      </dgm:prSet>
      <dgm:spPr/>
    </dgm:pt>
    <dgm:pt modelId="{05F70E85-F37D-454D-BF05-2638834DF246}" type="pres">
      <dgm:prSet presAssocID="{229AD1F1-7A2C-4F1F-BF75-9EFAAEDD3E90}" presName="sibTrans" presStyleCnt="0"/>
      <dgm:spPr/>
    </dgm:pt>
    <dgm:pt modelId="{23850F7E-CF47-4537-A54D-45FF08BED163}" type="pres">
      <dgm:prSet presAssocID="{260B8981-F1AD-4BBC-B9FE-0C99E5BF8976}" presName="compNode" presStyleCnt="0"/>
      <dgm:spPr/>
    </dgm:pt>
    <dgm:pt modelId="{2F8435C9-41AC-4B03-9DD1-7F769BFE0CA4}" type="pres">
      <dgm:prSet presAssocID="{260B8981-F1AD-4BBC-B9FE-0C99E5BF8976}" presName="bgRect" presStyleLbl="bgShp" presStyleIdx="1" presStyleCnt="2"/>
      <dgm:spPr/>
    </dgm:pt>
    <dgm:pt modelId="{47CE16ED-581B-433A-92EA-03578F62F685}" type="pres">
      <dgm:prSet presAssocID="{260B8981-F1AD-4BBC-B9FE-0C99E5BF89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Yuan"/>
        </a:ext>
      </dgm:extLst>
    </dgm:pt>
    <dgm:pt modelId="{B5F84D0D-BEBD-4540-BB41-1E163D42CC4A}" type="pres">
      <dgm:prSet presAssocID="{260B8981-F1AD-4BBC-B9FE-0C99E5BF8976}" presName="spaceRect" presStyleCnt="0"/>
      <dgm:spPr/>
    </dgm:pt>
    <dgm:pt modelId="{2941A4B7-0C5F-4FEF-ABFD-58CFBC3FCB0E}" type="pres">
      <dgm:prSet presAssocID="{260B8981-F1AD-4BBC-B9FE-0C99E5BF8976}" presName="parTx" presStyleLbl="revTx" presStyleIdx="1" presStyleCnt="2">
        <dgm:presLayoutVars>
          <dgm:chMax val="0"/>
          <dgm:chPref val="0"/>
        </dgm:presLayoutVars>
      </dgm:prSet>
      <dgm:spPr/>
    </dgm:pt>
  </dgm:ptLst>
  <dgm:cxnLst>
    <dgm:cxn modelId="{7EB1BA2E-8894-422B-BBAA-B4EDDF674262}" srcId="{FF59EEBB-AF21-478E-983E-489ECCEFD776}" destId="{260B8981-F1AD-4BBC-B9FE-0C99E5BF8976}" srcOrd="1" destOrd="0" parTransId="{80F0393F-5E5C-4F64-9609-FB19027A5465}" sibTransId="{D51AD8FF-39AF-4D68-B0CB-2A24303C1819}"/>
    <dgm:cxn modelId="{524F616A-4622-4C52-B433-782841B7CE95}" type="presOf" srcId="{FF59EEBB-AF21-478E-983E-489ECCEFD776}" destId="{59DF7F5A-81BC-409F-94C4-92D15C67A82D}" srcOrd="0" destOrd="0" presId="urn:microsoft.com/office/officeart/2018/2/layout/IconVerticalSolidList"/>
    <dgm:cxn modelId="{BF8D967F-05BC-4B8F-A3C8-F81B98855748}" type="presOf" srcId="{260B8981-F1AD-4BBC-B9FE-0C99E5BF8976}" destId="{2941A4B7-0C5F-4FEF-ABFD-58CFBC3FCB0E}" srcOrd="0" destOrd="0" presId="urn:microsoft.com/office/officeart/2018/2/layout/IconVerticalSolidList"/>
    <dgm:cxn modelId="{53D6BCB0-E805-4620-8E3A-9655C79F5F0D}" type="presOf" srcId="{F34C841F-9527-4108-AF21-EF5CDE0E8F81}" destId="{13D51ACF-E64C-4480-A58A-38983797EBD4}" srcOrd="0" destOrd="0" presId="urn:microsoft.com/office/officeart/2018/2/layout/IconVerticalSolidList"/>
    <dgm:cxn modelId="{23586CF3-5B13-4A6F-8226-BC32CA16315D}" srcId="{FF59EEBB-AF21-478E-983E-489ECCEFD776}" destId="{F34C841F-9527-4108-AF21-EF5CDE0E8F81}" srcOrd="0" destOrd="0" parTransId="{E4EBED3A-4464-42C2-A2C8-5BB6CD77E0D0}" sibTransId="{229AD1F1-7A2C-4F1F-BF75-9EFAAEDD3E90}"/>
    <dgm:cxn modelId="{4FFF0F4E-8451-4422-91AB-5E53CDE33C17}" type="presParOf" srcId="{59DF7F5A-81BC-409F-94C4-92D15C67A82D}" destId="{A2C9C3F1-E054-4A50-8BF1-5CEC0C8E1988}" srcOrd="0" destOrd="0" presId="urn:microsoft.com/office/officeart/2018/2/layout/IconVerticalSolidList"/>
    <dgm:cxn modelId="{EB1E2714-7768-46C6-AB19-C8821A40F127}" type="presParOf" srcId="{A2C9C3F1-E054-4A50-8BF1-5CEC0C8E1988}" destId="{857463E7-1AFB-49BE-BF8D-F9C0CED4CD40}" srcOrd="0" destOrd="0" presId="urn:microsoft.com/office/officeart/2018/2/layout/IconVerticalSolidList"/>
    <dgm:cxn modelId="{EB877387-D211-490E-9D63-3A7E5873B403}" type="presParOf" srcId="{A2C9C3F1-E054-4A50-8BF1-5CEC0C8E1988}" destId="{FBF7ACFC-B1C2-4DCA-B101-58C3FD2162D9}" srcOrd="1" destOrd="0" presId="urn:microsoft.com/office/officeart/2018/2/layout/IconVerticalSolidList"/>
    <dgm:cxn modelId="{180FA9DD-26DC-4007-A9C7-1DCA0D119F97}" type="presParOf" srcId="{A2C9C3F1-E054-4A50-8BF1-5CEC0C8E1988}" destId="{B1E4AB0E-1A77-4F90-8E14-3B3221EE146F}" srcOrd="2" destOrd="0" presId="urn:microsoft.com/office/officeart/2018/2/layout/IconVerticalSolidList"/>
    <dgm:cxn modelId="{500A8537-26FE-46CD-8E53-CB4F25A4FB83}" type="presParOf" srcId="{A2C9C3F1-E054-4A50-8BF1-5CEC0C8E1988}" destId="{13D51ACF-E64C-4480-A58A-38983797EBD4}" srcOrd="3" destOrd="0" presId="urn:microsoft.com/office/officeart/2018/2/layout/IconVerticalSolidList"/>
    <dgm:cxn modelId="{07BE59FE-AEF9-4E13-82DC-33330EE97557}" type="presParOf" srcId="{59DF7F5A-81BC-409F-94C4-92D15C67A82D}" destId="{05F70E85-F37D-454D-BF05-2638834DF246}" srcOrd="1" destOrd="0" presId="urn:microsoft.com/office/officeart/2018/2/layout/IconVerticalSolidList"/>
    <dgm:cxn modelId="{64CA0CE6-558D-4344-90CC-3CE263732A95}" type="presParOf" srcId="{59DF7F5A-81BC-409F-94C4-92D15C67A82D}" destId="{23850F7E-CF47-4537-A54D-45FF08BED163}" srcOrd="2" destOrd="0" presId="urn:microsoft.com/office/officeart/2018/2/layout/IconVerticalSolidList"/>
    <dgm:cxn modelId="{9EBFCB01-13D3-4B04-B60B-202C56045147}" type="presParOf" srcId="{23850F7E-CF47-4537-A54D-45FF08BED163}" destId="{2F8435C9-41AC-4B03-9DD1-7F769BFE0CA4}" srcOrd="0" destOrd="0" presId="urn:microsoft.com/office/officeart/2018/2/layout/IconVerticalSolidList"/>
    <dgm:cxn modelId="{85F2309B-5B00-4370-AD2A-D824C232934F}" type="presParOf" srcId="{23850F7E-CF47-4537-A54D-45FF08BED163}" destId="{47CE16ED-581B-433A-92EA-03578F62F685}" srcOrd="1" destOrd="0" presId="urn:microsoft.com/office/officeart/2018/2/layout/IconVerticalSolidList"/>
    <dgm:cxn modelId="{7AC1BA7F-B77F-45C1-939B-0CB3FB3139AB}" type="presParOf" srcId="{23850F7E-CF47-4537-A54D-45FF08BED163}" destId="{B5F84D0D-BEBD-4540-BB41-1E163D42CC4A}" srcOrd="2" destOrd="0" presId="urn:microsoft.com/office/officeart/2018/2/layout/IconVerticalSolidList"/>
    <dgm:cxn modelId="{D30E98C2-C01A-4D2E-9F09-E491ECF0FD0E}" type="presParOf" srcId="{23850F7E-CF47-4537-A54D-45FF08BED163}" destId="{2941A4B7-0C5F-4FEF-ABFD-58CFBC3FCB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463E7-1AFB-49BE-BF8D-F9C0CED4CD40}">
      <dsp:nvSpPr>
        <dsp:cNvPr id="0" name=""/>
        <dsp:cNvSpPr/>
      </dsp:nvSpPr>
      <dsp:spPr>
        <a:xfrm>
          <a:off x="0" y="453866"/>
          <a:ext cx="10353350" cy="100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F7ACFC-B1C2-4DCA-B101-58C3FD2162D9}">
      <dsp:nvSpPr>
        <dsp:cNvPr id="0" name=""/>
        <dsp:cNvSpPr/>
      </dsp:nvSpPr>
      <dsp:spPr>
        <a:xfrm>
          <a:off x="304435" y="680306"/>
          <a:ext cx="553519" cy="553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51ACF-E64C-4480-A58A-38983797EBD4}">
      <dsp:nvSpPr>
        <dsp:cNvPr id="0" name=""/>
        <dsp:cNvSpPr/>
      </dsp:nvSpPr>
      <dsp:spPr>
        <a:xfrm>
          <a:off x="1162391" y="453866"/>
          <a:ext cx="9190958" cy="100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11" tIns="106511" rIns="106511" bIns="106511"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record events like stock splits and reverse stock splits, we can create a dimension table called "Stock Events". This table will include details like the type of event, the date it occurred, the stock symbol that was impacted, and the variable that affected the stock price.</a:t>
          </a:r>
        </a:p>
      </dsp:txBody>
      <dsp:txXfrm>
        <a:off x="1162391" y="453866"/>
        <a:ext cx="9190958" cy="1006399"/>
      </dsp:txXfrm>
    </dsp:sp>
    <dsp:sp modelId="{2F8435C9-41AC-4B03-9DD1-7F769BFE0CA4}">
      <dsp:nvSpPr>
        <dsp:cNvPr id="0" name=""/>
        <dsp:cNvSpPr/>
      </dsp:nvSpPr>
      <dsp:spPr>
        <a:xfrm>
          <a:off x="0" y="1697065"/>
          <a:ext cx="10353350" cy="100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E16ED-581B-433A-92EA-03578F62F685}">
      <dsp:nvSpPr>
        <dsp:cNvPr id="0" name=""/>
        <dsp:cNvSpPr/>
      </dsp:nvSpPr>
      <dsp:spPr>
        <a:xfrm>
          <a:off x="304435" y="1923505"/>
          <a:ext cx="553519" cy="5535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1A4B7-0C5F-4FEF-ABFD-58CFBC3FCB0E}">
      <dsp:nvSpPr>
        <dsp:cNvPr id="0" name=""/>
        <dsp:cNvSpPr/>
      </dsp:nvSpPr>
      <dsp:spPr>
        <a:xfrm>
          <a:off x="1162391" y="1697065"/>
          <a:ext cx="9190958" cy="100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11" tIns="106511" rIns="106511" bIns="106511"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Using the stock symbol and event date,  relationships can be created  between the SP500_STOCKS dimension, SP500_EOD_STOCK_FACTS fact table, and the Stock Events dimension.</a:t>
          </a:r>
        </a:p>
      </dsp:txBody>
      <dsp:txXfrm>
        <a:off x="1162391" y="1697065"/>
        <a:ext cx="9190958" cy="10063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9/17/2023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4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9/17/2023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59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9/17/2023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30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9/17/2023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1590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9/17/2023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5420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9/17/2023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0451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9/17/2023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3095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9/17/2023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4274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9/17/2023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8495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9/17/2023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375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9/17/2023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66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9/17/2023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676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1" name="Rectangle 1070">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3" name="Rectangle 1072">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nnovative Booth Geometric Three-dimensional Modeling Powerpoint Background  For Free Download - Slidesdocs">
            <a:extLst>
              <a:ext uri="{FF2B5EF4-FFF2-40B4-BE49-F238E27FC236}">
                <a16:creationId xmlns:a16="http://schemas.microsoft.com/office/drawing/2014/main" id="{A13A7C3D-CA56-38B4-28C1-FD9AE1F039B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1" y="-6"/>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000B0C-AF79-DC9D-0FDD-98F833FD0810}"/>
              </a:ext>
            </a:extLst>
          </p:cNvPr>
          <p:cNvSpPr>
            <a:spLocks noGrp="1"/>
          </p:cNvSpPr>
          <p:nvPr>
            <p:ph type="ctrTitle"/>
          </p:nvPr>
        </p:nvSpPr>
        <p:spPr>
          <a:xfrm>
            <a:off x="517870" y="978408"/>
            <a:ext cx="10828154" cy="2334248"/>
          </a:xfrm>
        </p:spPr>
        <p:txBody>
          <a:bodyPr vert="horz" lIns="91440" tIns="45720" rIns="91440" bIns="45720" rtlCol="0" anchor="t">
            <a:normAutofit/>
          </a:bodyPr>
          <a:lstStyle/>
          <a:p>
            <a:pPr algn="ctr">
              <a:lnSpc>
                <a:spcPct val="90000"/>
              </a:lnSpc>
            </a:pPr>
            <a:r>
              <a:rPr lang="en-US" sz="3200" i="0" dirty="0">
                <a:solidFill>
                  <a:srgbClr val="FFFFFF"/>
                </a:solidFill>
                <a:effectLst/>
                <a:latin typeface="Times New Roman" panose="02020603050405020304" pitchFamily="18" charset="0"/>
                <a:cs typeface="Times New Roman" panose="02020603050405020304" pitchFamily="18" charset="0"/>
              </a:rPr>
              <a:t>P1 Assignment: Dimensional Modeling</a:t>
            </a:r>
            <a:endParaRPr lang="en-US" sz="3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000936F-688C-024A-3D9A-B2EAA3844515}"/>
              </a:ext>
            </a:extLst>
          </p:cNvPr>
          <p:cNvSpPr>
            <a:spLocks noGrp="1"/>
          </p:cNvSpPr>
          <p:nvPr>
            <p:ph type="subTitle" idx="1"/>
          </p:nvPr>
        </p:nvSpPr>
        <p:spPr>
          <a:xfrm>
            <a:off x="2621902" y="2584580"/>
            <a:ext cx="6913983" cy="3621899"/>
          </a:xfrm>
        </p:spPr>
        <p:txBody>
          <a:bodyPr vert="horz" lIns="91440" tIns="45720" rIns="91440" bIns="45720" rtlCol="0" anchor="t">
            <a:normAutofit/>
          </a:bodyPr>
          <a:lstStyle/>
          <a:p>
            <a:pPr algn="ctr">
              <a:lnSpc>
                <a:spcPct val="90000"/>
              </a:lnSpc>
            </a:pPr>
            <a:r>
              <a:rPr lang="en-US" sz="1800" dirty="0">
                <a:solidFill>
                  <a:srgbClr val="FFFFFF"/>
                </a:solidFill>
                <a:latin typeface="Times New Roman" panose="02020603050405020304" pitchFamily="18" charset="0"/>
                <a:cs typeface="Times New Roman" panose="02020603050405020304" pitchFamily="18" charset="0"/>
              </a:rPr>
              <a:t>Submitted By:</a:t>
            </a:r>
          </a:p>
          <a:p>
            <a:pPr algn="ctr">
              <a:lnSpc>
                <a:spcPct val="90000"/>
              </a:lnSpc>
            </a:pPr>
            <a:endParaRPr lang="en-US" sz="1800" dirty="0">
              <a:solidFill>
                <a:srgbClr val="FFFFFF"/>
              </a:solidFill>
              <a:latin typeface="Times New Roman" panose="02020603050405020304" pitchFamily="18" charset="0"/>
              <a:cs typeface="Times New Roman" panose="02020603050405020304" pitchFamily="18" charset="0"/>
            </a:endParaRPr>
          </a:p>
          <a:p>
            <a:pPr algn="ctr">
              <a:lnSpc>
                <a:spcPct val="90000"/>
              </a:lnSpc>
            </a:pPr>
            <a:r>
              <a:rPr lang="en-US" sz="1800" dirty="0">
                <a:solidFill>
                  <a:srgbClr val="FFFFFF"/>
                </a:solidFill>
                <a:latin typeface="Times New Roman" panose="02020603050405020304" pitchFamily="18" charset="0"/>
                <a:cs typeface="Times New Roman" panose="02020603050405020304" pitchFamily="18" charset="0"/>
              </a:rPr>
              <a:t>Lakshmi Sravya Dama</a:t>
            </a:r>
          </a:p>
          <a:p>
            <a:pPr algn="ctr">
              <a:lnSpc>
                <a:spcPct val="90000"/>
              </a:lnSpc>
            </a:pPr>
            <a:r>
              <a:rPr lang="en-US" sz="1800" dirty="0" err="1">
                <a:solidFill>
                  <a:srgbClr val="FFFFFF"/>
                </a:solidFill>
                <a:latin typeface="Times New Roman" panose="02020603050405020304" pitchFamily="18" charset="0"/>
                <a:cs typeface="Times New Roman" panose="02020603050405020304" pitchFamily="18" charset="0"/>
              </a:rPr>
              <a:t>Sudeshna</a:t>
            </a:r>
            <a:r>
              <a:rPr lang="en-US" sz="1800" dirty="0">
                <a:solidFill>
                  <a:srgbClr val="FFFFFF"/>
                </a:solidFill>
                <a:latin typeface="Times New Roman" panose="02020603050405020304" pitchFamily="18" charset="0"/>
                <a:cs typeface="Times New Roman" panose="02020603050405020304" pitchFamily="18" charset="0"/>
              </a:rPr>
              <a:t> </a:t>
            </a:r>
            <a:r>
              <a:rPr lang="en-US" sz="1800" dirty="0" err="1">
                <a:solidFill>
                  <a:srgbClr val="FFFFFF"/>
                </a:solidFill>
                <a:latin typeface="Times New Roman" panose="02020603050405020304" pitchFamily="18" charset="0"/>
                <a:cs typeface="Times New Roman" panose="02020603050405020304" pitchFamily="18" charset="0"/>
              </a:rPr>
              <a:t>Mullaguru</a:t>
            </a:r>
            <a:endParaRPr lang="en-US" sz="1800" dirty="0">
              <a:solidFill>
                <a:srgbClr val="FFFFFF"/>
              </a:solidFill>
              <a:latin typeface="Times New Roman" panose="02020603050405020304" pitchFamily="18" charset="0"/>
              <a:cs typeface="Times New Roman" panose="02020603050405020304" pitchFamily="18" charset="0"/>
            </a:endParaRPr>
          </a:p>
          <a:p>
            <a:pPr algn="ctr">
              <a:lnSpc>
                <a:spcPct val="90000"/>
              </a:lnSpc>
            </a:pPr>
            <a:r>
              <a:rPr lang="en-US" sz="1800" dirty="0">
                <a:solidFill>
                  <a:srgbClr val="FFFFFF"/>
                </a:solidFill>
                <a:latin typeface="Times New Roman" panose="02020603050405020304" pitchFamily="18" charset="0"/>
                <a:cs typeface="Times New Roman" panose="02020603050405020304" pitchFamily="18" charset="0"/>
              </a:rPr>
              <a:t>Nikhil </a:t>
            </a:r>
            <a:r>
              <a:rPr lang="en-US" sz="1800" dirty="0" err="1">
                <a:solidFill>
                  <a:srgbClr val="FFFFFF"/>
                </a:solidFill>
                <a:latin typeface="Times New Roman" panose="02020603050405020304" pitchFamily="18" charset="0"/>
                <a:cs typeface="Times New Roman" panose="02020603050405020304" pitchFamily="18" charset="0"/>
              </a:rPr>
              <a:t>Namani</a:t>
            </a:r>
            <a:endParaRPr lang="en-US" sz="1800" dirty="0">
              <a:solidFill>
                <a:srgbClr val="FFFFFF"/>
              </a:solidFill>
              <a:latin typeface="Times New Roman" panose="02020603050405020304" pitchFamily="18" charset="0"/>
              <a:cs typeface="Times New Roman" panose="02020603050405020304" pitchFamily="18" charset="0"/>
            </a:endParaRPr>
          </a:p>
          <a:p>
            <a:pPr algn="ctr">
              <a:lnSpc>
                <a:spcPct val="90000"/>
              </a:lnSpc>
            </a:pPr>
            <a:r>
              <a:rPr lang="en-US" sz="1800" dirty="0">
                <a:solidFill>
                  <a:srgbClr val="FFFFFF"/>
                </a:solidFill>
                <a:latin typeface="Times New Roman" panose="02020603050405020304" pitchFamily="18" charset="0"/>
                <a:cs typeface="Times New Roman" panose="02020603050405020304" pitchFamily="18" charset="0"/>
              </a:rPr>
              <a:t>Vinaya Rajaram Nayak</a:t>
            </a:r>
          </a:p>
          <a:p>
            <a:pPr algn="ctr">
              <a:lnSpc>
                <a:spcPct val="90000"/>
              </a:lnSpc>
            </a:pPr>
            <a:r>
              <a:rPr lang="en-US" sz="1800" dirty="0">
                <a:solidFill>
                  <a:srgbClr val="FFFFFF"/>
                </a:solidFill>
                <a:latin typeface="Times New Roman" panose="02020603050405020304" pitchFamily="18" charset="0"/>
                <a:cs typeface="Times New Roman" panose="02020603050405020304" pitchFamily="18" charset="0"/>
              </a:rPr>
              <a:t>Gayathri </a:t>
            </a:r>
            <a:r>
              <a:rPr lang="en-US" sz="1800" dirty="0" err="1">
                <a:solidFill>
                  <a:srgbClr val="FFFFFF"/>
                </a:solidFill>
                <a:latin typeface="Times New Roman" panose="02020603050405020304" pitchFamily="18" charset="0"/>
                <a:cs typeface="Times New Roman" panose="02020603050405020304" pitchFamily="18" charset="0"/>
              </a:rPr>
              <a:t>Shanmuga</a:t>
            </a:r>
            <a:r>
              <a:rPr lang="en-US" sz="1800" dirty="0">
                <a:solidFill>
                  <a:srgbClr val="FFFFFF"/>
                </a:solidFill>
                <a:latin typeface="Times New Roman" panose="02020603050405020304" pitchFamily="18" charset="0"/>
                <a:cs typeface="Times New Roman" panose="02020603050405020304" pitchFamily="18" charset="0"/>
              </a:rPr>
              <a:t> Sundaram</a:t>
            </a:r>
          </a:p>
          <a:p>
            <a:pPr>
              <a:lnSpc>
                <a:spcPct val="90000"/>
              </a:lnSpc>
            </a:pPr>
            <a:endParaRPr lang="en-US" sz="900" dirty="0">
              <a:solidFill>
                <a:srgbClr val="FFFFFF"/>
              </a:solidFill>
            </a:endParaRPr>
          </a:p>
        </p:txBody>
      </p:sp>
      <p:sp>
        <p:nvSpPr>
          <p:cNvPr id="1075" name="Rectangle 107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963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A43346-0663-1042-9880-F36F90C43770}"/>
              </a:ext>
            </a:extLst>
          </p:cNvPr>
          <p:cNvSpPr>
            <a:spLocks noGrp="1"/>
          </p:cNvSpPr>
          <p:nvPr>
            <p:ph type="title"/>
          </p:nvPr>
        </p:nvSpPr>
        <p:spPr>
          <a:xfrm>
            <a:off x="517868" y="976160"/>
            <a:ext cx="6144231" cy="1934172"/>
          </a:xfrm>
        </p:spPr>
        <p:txBody>
          <a:bodyPr>
            <a:normAutofit/>
          </a:bodyPr>
          <a:lstStyle/>
          <a:p>
            <a:pPr>
              <a:lnSpc>
                <a:spcPct val="90000"/>
              </a:lnSpc>
            </a:pPr>
            <a:r>
              <a:rPr lang="en-US" sz="2800" dirty="0">
                <a:latin typeface="Times New Roman" panose="02020603050405020304" pitchFamily="18" charset="0"/>
                <a:cs typeface="Times New Roman" panose="02020603050405020304" pitchFamily="18" charset="0"/>
              </a:rPr>
              <a:t>Query 1:</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AVERAGE VOLUME OF STOCK TRADED PER MONTH</a:t>
            </a:r>
            <a:br>
              <a:rPr lang="en-US" sz="3000" dirty="0"/>
            </a:br>
            <a:r>
              <a:rPr lang="en-US" sz="3000" dirty="0"/>
              <a:t>	</a:t>
            </a:r>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ingerprint">
            <a:extLst>
              <a:ext uri="{FF2B5EF4-FFF2-40B4-BE49-F238E27FC236}">
                <a16:creationId xmlns:a16="http://schemas.microsoft.com/office/drawing/2014/main" id="{54255CCB-B71E-3F51-001A-42A5D87116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3" name="Content Placeholder 2">
            <a:extLst>
              <a:ext uri="{FF2B5EF4-FFF2-40B4-BE49-F238E27FC236}">
                <a16:creationId xmlns:a16="http://schemas.microsoft.com/office/drawing/2014/main" id="{4345EA03-2954-4BE3-9E2D-32F45AFB0042}"/>
              </a:ext>
            </a:extLst>
          </p:cNvPr>
          <p:cNvSpPr>
            <a:spLocks noGrp="1"/>
          </p:cNvSpPr>
          <p:nvPr>
            <p:ph idx="1"/>
          </p:nvPr>
        </p:nvSpPr>
        <p:spPr>
          <a:xfrm>
            <a:off x="7746477" y="976160"/>
            <a:ext cx="3927651" cy="5212704"/>
          </a:xfrm>
        </p:spPr>
        <p:txBody>
          <a:bodyPr>
            <a:normAutofit/>
          </a:bodyPr>
          <a:lstStyle/>
          <a:p>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j.month_name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s.ticker_symbol</a:t>
            </a:r>
            <a:r>
              <a:rPr lang="en-US" dirty="0">
                <a:latin typeface="Times New Roman" panose="02020603050405020304" pitchFamily="18" charset="0"/>
                <a:cs typeface="Times New Roman" panose="02020603050405020304" pitchFamily="18" charset="0"/>
              </a:rPr>
              <a:t>, round(avg(volume),2) as </a:t>
            </a:r>
            <a:r>
              <a:rPr lang="en-US" dirty="0" err="1">
                <a:latin typeface="Times New Roman" panose="02020603050405020304" pitchFamily="18" charset="0"/>
                <a:cs typeface="Times New Roman" panose="02020603050405020304" pitchFamily="18" charset="0"/>
              </a:rPr>
              <a:t>avg_volume</a:t>
            </a:r>
            <a:r>
              <a:rPr lang="en-US" dirty="0">
                <a:latin typeface="Times New Roman" panose="02020603050405020304" pitchFamily="18" charset="0"/>
                <a:cs typeface="Times New Roman" panose="02020603050405020304" pitchFamily="18" charset="0"/>
              </a:rPr>
              <a:t> FROM fin.sp500_eod_stock_facts s inner join </a:t>
            </a:r>
            <a:r>
              <a:rPr lang="en-US" dirty="0" err="1">
                <a:latin typeface="Times New Roman" panose="02020603050405020304" pitchFamily="18" charset="0"/>
                <a:cs typeface="Times New Roman" panose="02020603050405020304" pitchFamily="18" charset="0"/>
              </a:rPr>
              <a:t>fin.julian_days</a:t>
            </a:r>
            <a:r>
              <a:rPr lang="en-US" dirty="0">
                <a:latin typeface="Times New Roman" panose="02020603050405020304" pitchFamily="18" charset="0"/>
                <a:cs typeface="Times New Roman" panose="02020603050405020304" pitchFamily="18" charset="0"/>
              </a:rPr>
              <a:t> j on </a:t>
            </a:r>
            <a:r>
              <a:rPr lang="en-US" dirty="0" err="1">
                <a:latin typeface="Times New Roman" panose="02020603050405020304" pitchFamily="18" charset="0"/>
                <a:cs typeface="Times New Roman" panose="02020603050405020304" pitchFamily="18" charset="0"/>
              </a:rPr>
              <a:t>s.julian_day</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j.julian_day</a:t>
            </a:r>
            <a:r>
              <a:rPr lang="en-US" dirty="0">
                <a:latin typeface="Times New Roman" panose="02020603050405020304" pitchFamily="18" charset="0"/>
                <a:cs typeface="Times New Roman" panose="02020603050405020304" pitchFamily="18" charset="0"/>
              </a:rPr>
              <a:t> group by </a:t>
            </a:r>
            <a:r>
              <a:rPr lang="en-US" dirty="0" err="1">
                <a:latin typeface="Times New Roman" panose="02020603050405020304" pitchFamily="18" charset="0"/>
                <a:cs typeface="Times New Roman" panose="02020603050405020304" pitchFamily="18" charset="0"/>
              </a:rPr>
              <a:t>j.month_name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s.ticker_symbol</a:t>
            </a:r>
            <a:r>
              <a:rPr lang="en-US" dirty="0">
                <a:latin typeface="Times New Roman" panose="02020603050405020304" pitchFamily="18" charset="0"/>
                <a:cs typeface="Times New Roman" panose="02020603050405020304" pitchFamily="18" charset="0"/>
              </a:rPr>
              <a:t> </a:t>
            </a:r>
            <a:r>
              <a:rPr lang="en-US" dirty="0"/>
              <a:t>;</a:t>
            </a:r>
          </a:p>
        </p:txBody>
      </p:sp>
    </p:spTree>
    <p:extLst>
      <p:ext uri="{BB962C8B-B14F-4D97-AF65-F5344CB8AC3E}">
        <p14:creationId xmlns:p14="http://schemas.microsoft.com/office/powerpoint/2010/main" val="182967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5B504-D3E2-A5ED-6564-620FC34F770D}"/>
              </a:ext>
            </a:extLst>
          </p:cNvPr>
          <p:cNvPicPr>
            <a:picLocks noChangeAspect="1"/>
          </p:cNvPicPr>
          <p:nvPr/>
        </p:nvPicPr>
        <p:blipFill>
          <a:blip r:embed="rId2"/>
          <a:stretch>
            <a:fillRect/>
          </a:stretch>
        </p:blipFill>
        <p:spPr>
          <a:xfrm>
            <a:off x="541867" y="539767"/>
            <a:ext cx="11209866" cy="5955185"/>
          </a:xfrm>
          <a:prstGeom prst="rect">
            <a:avLst/>
          </a:prstGeom>
        </p:spPr>
      </p:pic>
    </p:spTree>
    <p:extLst>
      <p:ext uri="{BB962C8B-B14F-4D97-AF65-F5344CB8AC3E}">
        <p14:creationId xmlns:p14="http://schemas.microsoft.com/office/powerpoint/2010/main" val="253178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D3C320-90D5-BEFC-A307-0D6C486B9DC8}"/>
              </a:ext>
            </a:extLst>
          </p:cNvPr>
          <p:cNvSpPr>
            <a:spLocks noGrp="1"/>
          </p:cNvSpPr>
          <p:nvPr>
            <p:ph type="title"/>
          </p:nvPr>
        </p:nvSpPr>
        <p:spPr>
          <a:xfrm>
            <a:off x="517868" y="976160"/>
            <a:ext cx="6144231" cy="1934172"/>
          </a:xfrm>
        </p:spPr>
        <p:txBody>
          <a:bodyPr>
            <a:normAutofit fontScale="90000"/>
          </a:bodyPr>
          <a:lstStyle/>
          <a:p>
            <a:pPr>
              <a:lnSpc>
                <a:spcPct val="90000"/>
              </a:lnSpc>
            </a:pPr>
            <a:r>
              <a:rPr lang="en-US" sz="3800" dirty="0">
                <a:latin typeface="Times New Roman" panose="02020603050405020304" pitchFamily="18" charset="0"/>
                <a:cs typeface="Times New Roman" panose="02020603050405020304" pitchFamily="18" charset="0"/>
              </a:rPr>
              <a:t>Query 2 :</a:t>
            </a:r>
            <a:br>
              <a:rPr lang="en-US" sz="3800" dirty="0">
                <a:latin typeface="Times New Roman" panose="02020603050405020304" pitchFamily="18" charset="0"/>
                <a:cs typeface="Times New Roman" panose="02020603050405020304" pitchFamily="18" charset="0"/>
              </a:rPr>
            </a:br>
            <a:r>
              <a:rPr lang="en-US" sz="3800" b="0" i="0" dirty="0">
                <a:effectLst/>
                <a:latin typeface="Times New Roman" panose="02020603050405020304" pitchFamily="18" charset="0"/>
                <a:cs typeface="Times New Roman" panose="02020603050405020304" pitchFamily="18" charset="0"/>
              </a:rPr>
              <a:t>Stock Price Daily Performance in S&amp;P 500 Companies</a:t>
            </a:r>
            <a:endParaRPr lang="en-US" sz="38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log">
            <a:extLst>
              <a:ext uri="{FF2B5EF4-FFF2-40B4-BE49-F238E27FC236}">
                <a16:creationId xmlns:a16="http://schemas.microsoft.com/office/drawing/2014/main" id="{A1822198-5F23-F817-1AF7-A06A5EC5EC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3" name="Content Placeholder 2">
            <a:extLst>
              <a:ext uri="{FF2B5EF4-FFF2-40B4-BE49-F238E27FC236}">
                <a16:creationId xmlns:a16="http://schemas.microsoft.com/office/drawing/2014/main" id="{0B76D29C-79C5-A66A-9DB6-676C3D527C8C}"/>
              </a:ext>
            </a:extLst>
          </p:cNvPr>
          <p:cNvSpPr>
            <a:spLocks noGrp="1"/>
          </p:cNvSpPr>
          <p:nvPr>
            <p:ph idx="1"/>
          </p:nvPr>
        </p:nvSpPr>
        <p:spPr>
          <a:xfrm>
            <a:off x="7746477" y="976160"/>
            <a:ext cx="3927651" cy="5212704"/>
          </a:xfrm>
        </p:spPr>
        <p:txBody>
          <a:bodyPr>
            <a:normAutofit/>
          </a:bodyPr>
          <a:lstStyle/>
          <a:p>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s.ticker_symbol,company,open,close</a:t>
            </a:r>
            <a:r>
              <a:rPr lang="en-US" dirty="0">
                <a:latin typeface="Times New Roman" panose="02020603050405020304" pitchFamily="18" charset="0"/>
                <a:cs typeface="Times New Roman" panose="02020603050405020304" pitchFamily="18" charset="0"/>
              </a:rPr>
              <a:t>, case when close &gt; open then 'green' else 'red' end as indicator from fin.sp500_eod_stock_facts s inner join fin.sp500_stocks ss on </a:t>
            </a:r>
            <a:r>
              <a:rPr lang="en-US" dirty="0" err="1">
                <a:latin typeface="Times New Roman" panose="02020603050405020304" pitchFamily="18" charset="0"/>
                <a:cs typeface="Times New Roman" panose="02020603050405020304" pitchFamily="18" charset="0"/>
              </a:rPr>
              <a:t>s.ticker_symbol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ss.ticker_symbol</a:t>
            </a:r>
            <a:r>
              <a:rPr lang="en-US" dirty="0">
                <a:latin typeface="Times New Roman" panose="02020603050405020304" pitchFamily="18" charset="0"/>
                <a:cs typeface="Times New Roman" panose="02020603050405020304" pitchFamily="18" charset="0"/>
              </a:rPr>
              <a:t> order by </a:t>
            </a:r>
            <a:r>
              <a:rPr lang="en-US" dirty="0" err="1">
                <a:latin typeface="Times New Roman" panose="02020603050405020304" pitchFamily="18" charset="0"/>
                <a:cs typeface="Times New Roman" panose="02020603050405020304" pitchFamily="18" charset="0"/>
              </a:rPr>
              <a:t>s.ticker_symbol</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440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9F30A6-2F27-CD3B-1BD4-ECA8A12275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D14650-8764-9567-9E37-516CBF83B3E1}"/>
              </a:ext>
            </a:extLst>
          </p:cNvPr>
          <p:cNvPicPr>
            <a:picLocks noChangeAspect="1"/>
          </p:cNvPicPr>
          <p:nvPr/>
        </p:nvPicPr>
        <p:blipFill>
          <a:blip r:embed="rId2"/>
          <a:stretch>
            <a:fillRect/>
          </a:stretch>
        </p:blipFill>
        <p:spPr>
          <a:xfrm>
            <a:off x="585787" y="320224"/>
            <a:ext cx="11344276" cy="6217551"/>
          </a:xfrm>
          <a:prstGeom prst="rect">
            <a:avLst/>
          </a:prstGeom>
        </p:spPr>
      </p:pic>
    </p:spTree>
    <p:extLst>
      <p:ext uri="{BB962C8B-B14F-4D97-AF65-F5344CB8AC3E}">
        <p14:creationId xmlns:p14="http://schemas.microsoft.com/office/powerpoint/2010/main" val="73489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90BED-4DC6-1C79-E03E-0D7716C8052E}"/>
              </a:ext>
            </a:extLst>
          </p:cNvPr>
          <p:cNvSpPr>
            <a:spLocks noGrp="1"/>
          </p:cNvSpPr>
          <p:nvPr>
            <p:ph type="title"/>
          </p:nvPr>
        </p:nvSpPr>
        <p:spPr>
          <a:xfrm>
            <a:off x="517868" y="976160"/>
            <a:ext cx="6144231" cy="1934172"/>
          </a:xfrm>
        </p:spPr>
        <p:txBody>
          <a:bodyPr>
            <a:normAutofit/>
          </a:bodyPr>
          <a:lstStyle/>
          <a:p>
            <a:pPr>
              <a:lnSpc>
                <a:spcPct val="90000"/>
              </a:lnSpc>
            </a:pPr>
            <a:r>
              <a:rPr lang="en-US" sz="3000" dirty="0">
                <a:latin typeface="Times New Roman" panose="02020603050405020304" pitchFamily="18" charset="0"/>
                <a:cs typeface="Times New Roman" panose="02020603050405020304" pitchFamily="18" charset="0"/>
              </a:rPr>
              <a:t>Query 3:</a:t>
            </a:r>
            <a:br>
              <a:rPr lang="en-US" sz="3000" dirty="0">
                <a:latin typeface="Times New Roman" panose="02020603050405020304" pitchFamily="18" charset="0"/>
                <a:cs typeface="Times New Roman" panose="02020603050405020304" pitchFamily="18" charset="0"/>
              </a:rPr>
            </a:br>
            <a:r>
              <a:rPr lang="en-US" sz="3000" b="0" i="0" dirty="0">
                <a:effectLst/>
                <a:latin typeface="Times New Roman" panose="02020603050405020304" pitchFamily="18" charset="0"/>
                <a:cs typeface="Times New Roman" panose="02020603050405020304" pitchFamily="18" charset="0"/>
              </a:rPr>
              <a:t>Top 10 Years with Highest Average GDP Value During Presidential Terms</a:t>
            </a:r>
            <a:endParaRPr lang="en-US" sz="3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Flowchart">
            <a:extLst>
              <a:ext uri="{FF2B5EF4-FFF2-40B4-BE49-F238E27FC236}">
                <a16:creationId xmlns:a16="http://schemas.microsoft.com/office/drawing/2014/main" id="{3561BBFF-A90C-CED3-BBFA-FEE9AB4AFB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4" name="Content Placeholder 3">
            <a:extLst>
              <a:ext uri="{FF2B5EF4-FFF2-40B4-BE49-F238E27FC236}">
                <a16:creationId xmlns:a16="http://schemas.microsoft.com/office/drawing/2014/main" id="{96C1A0A8-D161-BF77-F80A-D645EBDB527A}"/>
              </a:ext>
            </a:extLst>
          </p:cNvPr>
          <p:cNvSpPr>
            <a:spLocks noGrp="1"/>
          </p:cNvSpPr>
          <p:nvPr>
            <p:ph idx="1"/>
          </p:nvPr>
        </p:nvSpPr>
        <p:spPr>
          <a:xfrm>
            <a:off x="7746477" y="976160"/>
            <a:ext cx="3927651" cy="5212704"/>
          </a:xfrm>
        </p:spPr>
        <p:txBody>
          <a:bodyPr>
            <a:normAutofit/>
          </a:bodyPr>
          <a:lstStyle/>
          <a:p>
            <a:r>
              <a:rPr lang="en-US" dirty="0">
                <a:latin typeface="Times New Roman" panose="02020603050405020304" pitchFamily="18" charset="0"/>
                <a:cs typeface="Times New Roman" panose="02020603050405020304" pitchFamily="18" charset="0"/>
              </a:rPr>
              <a:t>with </a:t>
            </a:r>
            <a:r>
              <a:rPr lang="en-US" dirty="0" err="1">
                <a:latin typeface="Times New Roman" panose="02020603050405020304" pitchFamily="18" charset="0"/>
                <a:cs typeface="Times New Roman" panose="02020603050405020304" pitchFamily="18" charset="0"/>
              </a:rPr>
              <a:t>cte</a:t>
            </a:r>
            <a:r>
              <a:rPr lang="en-US" dirty="0">
                <a:latin typeface="Times New Roman" panose="02020603050405020304" pitchFamily="18" charset="0"/>
                <a:cs typeface="Times New Roman" panose="02020603050405020304" pitchFamily="18" charset="0"/>
              </a:rPr>
              <a:t> as(select round(avg(</a:t>
            </a:r>
            <a:r>
              <a:rPr lang="en-US" dirty="0" err="1">
                <a:latin typeface="Times New Roman" panose="02020603050405020304" pitchFamily="18" charset="0"/>
                <a:cs typeface="Times New Roman" panose="02020603050405020304" pitchFamily="18" charset="0"/>
              </a:rPr>
              <a:t>gdp_value</a:t>
            </a:r>
            <a:r>
              <a:rPr lang="en-US" dirty="0">
                <a:latin typeface="Times New Roman" panose="02020603050405020304" pitchFamily="18" charset="0"/>
                <a:cs typeface="Times New Roman" panose="02020603050405020304" pitchFamily="18" charset="0"/>
              </a:rPr>
              <a:t>),2) as </a:t>
            </a:r>
            <a:r>
              <a:rPr lang="en-US" dirty="0" err="1">
                <a:latin typeface="Times New Roman" panose="02020603050405020304" pitchFamily="18" charset="0"/>
                <a:cs typeface="Times New Roman" panose="02020603050405020304" pitchFamily="18" charset="0"/>
              </a:rPr>
              <a:t>avg_gdp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year_num</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fin.fred_gdp</a:t>
            </a:r>
            <a:r>
              <a:rPr lang="en-US" dirty="0">
                <a:latin typeface="Times New Roman" panose="02020603050405020304" pitchFamily="18" charset="0"/>
                <a:cs typeface="Times New Roman" panose="02020603050405020304" pitchFamily="18" charset="0"/>
              </a:rPr>
              <a:t> f inner join </a:t>
            </a:r>
            <a:r>
              <a:rPr lang="en-US" dirty="0" err="1">
                <a:latin typeface="Times New Roman" panose="02020603050405020304" pitchFamily="18" charset="0"/>
                <a:cs typeface="Times New Roman" panose="02020603050405020304" pitchFamily="18" charset="0"/>
              </a:rPr>
              <a:t>fin.julian_days</a:t>
            </a:r>
            <a:r>
              <a:rPr lang="en-US" dirty="0">
                <a:latin typeface="Times New Roman" panose="02020603050405020304" pitchFamily="18" charset="0"/>
                <a:cs typeface="Times New Roman" panose="02020603050405020304" pitchFamily="18" charset="0"/>
              </a:rPr>
              <a:t> j on </a:t>
            </a:r>
            <a:r>
              <a:rPr lang="en-US" dirty="0" err="1">
                <a:latin typeface="Times New Roman" panose="02020603050405020304" pitchFamily="18" charset="0"/>
                <a:cs typeface="Times New Roman" panose="02020603050405020304" pitchFamily="18" charset="0"/>
              </a:rPr>
              <a:t>f.julian_day</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j.julian_day</a:t>
            </a:r>
            <a:r>
              <a:rPr lang="en-US" dirty="0">
                <a:latin typeface="Times New Roman" panose="02020603050405020304" pitchFamily="18" charset="0"/>
                <a:cs typeface="Times New Roman" panose="02020603050405020304" pitchFamily="18" charset="0"/>
              </a:rPr>
              <a:t> group by </a:t>
            </a:r>
            <a:r>
              <a:rPr lang="en-US" dirty="0" err="1">
                <a:latin typeface="Times New Roman" panose="02020603050405020304" pitchFamily="18" charset="0"/>
                <a:cs typeface="Times New Roman" panose="02020603050405020304" pitchFamily="18" charset="0"/>
              </a:rPr>
              <a:t>year_num</a:t>
            </a:r>
            <a:r>
              <a:rPr lang="en-US" dirty="0">
                <a:latin typeface="Times New Roman" panose="02020603050405020304" pitchFamily="18" charset="0"/>
                <a:cs typeface="Times New Roman" panose="02020603050405020304" pitchFamily="18" charset="0"/>
              </a:rPr>
              <a:t>) select </a:t>
            </a:r>
            <a:r>
              <a:rPr lang="en-US" dirty="0" err="1">
                <a:latin typeface="Times New Roman" panose="02020603050405020304" pitchFamily="18" charset="0"/>
                <a:cs typeface="Times New Roman" panose="02020603050405020304" pitchFamily="18" charset="0"/>
              </a:rPr>
              <a:t>president_name,avg_gdp,year_num</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cte</a:t>
            </a:r>
            <a:r>
              <a:rPr lang="en-US" dirty="0">
                <a:latin typeface="Times New Roman" panose="02020603050405020304" pitchFamily="18" charset="0"/>
                <a:cs typeface="Times New Roman" panose="02020603050405020304" pitchFamily="18" charset="0"/>
              </a:rPr>
              <a:t> c inner join </a:t>
            </a:r>
            <a:r>
              <a:rPr lang="en-US" dirty="0" err="1">
                <a:latin typeface="Times New Roman" panose="02020603050405020304" pitchFamily="18" charset="0"/>
                <a:cs typeface="Times New Roman" panose="02020603050405020304" pitchFamily="18" charset="0"/>
              </a:rPr>
              <a:t>fin.political_parties</a:t>
            </a:r>
            <a:r>
              <a:rPr lang="en-US" dirty="0">
                <a:latin typeface="Times New Roman" panose="02020603050405020304" pitchFamily="18" charset="0"/>
                <a:cs typeface="Times New Roman" panose="02020603050405020304" pitchFamily="18" charset="0"/>
              </a:rPr>
              <a:t> p on </a:t>
            </a:r>
            <a:r>
              <a:rPr lang="en-US" dirty="0" err="1">
                <a:latin typeface="Times New Roman" panose="02020603050405020304" pitchFamily="18" charset="0"/>
                <a:cs typeface="Times New Roman" panose="02020603050405020304" pitchFamily="18" charset="0"/>
              </a:rPr>
              <a:t>c.year_num</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p.congree_year</a:t>
            </a:r>
            <a:r>
              <a:rPr lang="en-US" dirty="0">
                <a:latin typeface="Times New Roman" panose="02020603050405020304" pitchFamily="18" charset="0"/>
                <a:cs typeface="Times New Roman" panose="02020603050405020304" pitchFamily="18" charset="0"/>
              </a:rPr>
              <a:t> order by </a:t>
            </a:r>
            <a:r>
              <a:rPr lang="en-US" dirty="0" err="1">
                <a:latin typeface="Times New Roman" panose="02020603050405020304" pitchFamily="18" charset="0"/>
                <a:cs typeface="Times New Roman" panose="02020603050405020304" pitchFamily="18" charset="0"/>
              </a:rPr>
              <a:t>avg_gdp</a:t>
            </a:r>
            <a:r>
              <a:rPr lang="en-US" dirty="0">
                <a:latin typeface="Times New Roman" panose="02020603050405020304" pitchFamily="18" charset="0"/>
                <a:cs typeface="Times New Roman" panose="02020603050405020304" pitchFamily="18" charset="0"/>
              </a:rPr>
              <a:t> desc FETCH FIRST 10 ROWS ONLY;</a:t>
            </a:r>
          </a:p>
        </p:txBody>
      </p:sp>
    </p:spTree>
    <p:extLst>
      <p:ext uri="{BB962C8B-B14F-4D97-AF65-F5344CB8AC3E}">
        <p14:creationId xmlns:p14="http://schemas.microsoft.com/office/powerpoint/2010/main" val="343704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31799-C5D5-304B-ED42-9A6886829C95}"/>
              </a:ext>
            </a:extLst>
          </p:cNvPr>
          <p:cNvPicPr>
            <a:picLocks noChangeAspect="1"/>
          </p:cNvPicPr>
          <p:nvPr/>
        </p:nvPicPr>
        <p:blipFill>
          <a:blip r:embed="rId2"/>
          <a:stretch>
            <a:fillRect/>
          </a:stretch>
        </p:blipFill>
        <p:spPr>
          <a:xfrm>
            <a:off x="557212" y="187414"/>
            <a:ext cx="11044237" cy="5913349"/>
          </a:xfrm>
          <a:prstGeom prst="rect">
            <a:avLst/>
          </a:prstGeom>
        </p:spPr>
      </p:pic>
    </p:spTree>
    <p:extLst>
      <p:ext uri="{BB962C8B-B14F-4D97-AF65-F5344CB8AC3E}">
        <p14:creationId xmlns:p14="http://schemas.microsoft.com/office/powerpoint/2010/main" val="423119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03CE53-CFC1-2A3D-C663-C0CD189533E1}"/>
              </a:ext>
            </a:extLst>
          </p:cNvPr>
          <p:cNvSpPr>
            <a:spLocks noGrp="1"/>
          </p:cNvSpPr>
          <p:nvPr>
            <p:ph type="title"/>
          </p:nvPr>
        </p:nvSpPr>
        <p:spPr>
          <a:xfrm>
            <a:off x="517868" y="976160"/>
            <a:ext cx="6144231" cy="1934172"/>
          </a:xfrm>
        </p:spPr>
        <p:txBody>
          <a:bodyPr>
            <a:normAutofit/>
          </a:bodyPr>
          <a:lstStyle/>
          <a:p>
            <a:pPr>
              <a:lnSpc>
                <a:spcPct val="90000"/>
              </a:lnSpc>
            </a:pPr>
            <a:r>
              <a:rPr lang="en-US" sz="3200" dirty="0">
                <a:latin typeface="Times New Roman" panose="02020603050405020304" pitchFamily="18" charset="0"/>
                <a:cs typeface="Times New Roman" panose="02020603050405020304" pitchFamily="18" charset="0"/>
              </a:rPr>
              <a:t>Query 4</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Top Trading Companies in the S&amp;P 500</a:t>
            </a:r>
            <a:endParaRPr lang="en-US" sz="32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tream">
            <a:extLst>
              <a:ext uri="{FF2B5EF4-FFF2-40B4-BE49-F238E27FC236}">
                <a16:creationId xmlns:a16="http://schemas.microsoft.com/office/drawing/2014/main" id="{2F1E69BF-4A34-5BAB-6353-719E2227A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4" name="Content Placeholder 3">
            <a:extLst>
              <a:ext uri="{FF2B5EF4-FFF2-40B4-BE49-F238E27FC236}">
                <a16:creationId xmlns:a16="http://schemas.microsoft.com/office/drawing/2014/main" id="{EF58479C-EBEF-EB37-3ED8-186CAA37E4B4}"/>
              </a:ext>
            </a:extLst>
          </p:cNvPr>
          <p:cNvSpPr>
            <a:spLocks noGrp="1"/>
          </p:cNvSpPr>
          <p:nvPr>
            <p:ph idx="1"/>
          </p:nvPr>
        </p:nvSpPr>
        <p:spPr>
          <a:xfrm>
            <a:off x="7746477" y="976160"/>
            <a:ext cx="3927651" cy="5212704"/>
          </a:xfrm>
        </p:spPr>
        <p:txBody>
          <a:bodyPr>
            <a:normAutofit/>
          </a:bodyPr>
          <a:lstStyle/>
          <a:p>
            <a:r>
              <a:rPr lang="en-US" sz="1900" dirty="0">
                <a:latin typeface="Times New Roman" panose="02020603050405020304" pitchFamily="18" charset="0"/>
                <a:cs typeface="Times New Roman" panose="02020603050405020304" pitchFamily="18" charset="0"/>
              </a:rPr>
              <a:t>WITH </a:t>
            </a:r>
            <a:r>
              <a:rPr lang="en-US" sz="1900" dirty="0" err="1">
                <a:latin typeface="Times New Roman" panose="02020603050405020304" pitchFamily="18" charset="0"/>
                <a:cs typeface="Times New Roman" panose="02020603050405020304" pitchFamily="18" charset="0"/>
              </a:rPr>
              <a:t>volume_tr</a:t>
            </a:r>
            <a:r>
              <a:rPr lang="en-US" sz="1900" dirty="0">
                <a:latin typeface="Times New Roman" panose="02020603050405020304" pitchFamily="18" charset="0"/>
                <a:cs typeface="Times New Roman" panose="02020603050405020304" pitchFamily="18" charset="0"/>
              </a:rPr>
              <a:t> AS (SELECT </a:t>
            </a:r>
            <a:r>
              <a:rPr lang="en-US" sz="1900" dirty="0" err="1">
                <a:latin typeface="Times New Roman" panose="02020603050405020304" pitchFamily="18" charset="0"/>
                <a:cs typeface="Times New Roman" panose="02020603050405020304" pitchFamily="18" charset="0"/>
              </a:rPr>
              <a:t>s.company</a:t>
            </a:r>
            <a:r>
              <a:rPr lang="en-US" sz="1900" dirty="0">
                <a:latin typeface="Times New Roman" panose="02020603050405020304" pitchFamily="18" charset="0"/>
                <a:cs typeface="Times New Roman" panose="02020603050405020304" pitchFamily="18" charset="0"/>
              </a:rPr>
              <a:t>, v1.ticker_symbol, v1.volume_traded FROM</a:t>
            </a:r>
          </a:p>
          <a:p>
            <a:pPr marL="0" indent="0">
              <a:buNone/>
            </a:pPr>
            <a:r>
              <a:rPr lang="en-US" sz="1900" dirty="0">
                <a:latin typeface="Times New Roman" panose="02020603050405020304" pitchFamily="18" charset="0"/>
                <a:cs typeface="Times New Roman" panose="02020603050405020304" pitchFamily="18" charset="0"/>
              </a:rPr>
              <a:t>(SELECT </a:t>
            </a:r>
            <a:r>
              <a:rPr lang="en-US" sz="1900" dirty="0" err="1">
                <a:latin typeface="Times New Roman" panose="02020603050405020304" pitchFamily="18" charset="0"/>
                <a:cs typeface="Times New Roman" panose="02020603050405020304" pitchFamily="18" charset="0"/>
              </a:rPr>
              <a:t>ticker_symbol</a:t>
            </a:r>
            <a:r>
              <a:rPr lang="en-US" sz="1900" dirty="0">
                <a:latin typeface="Times New Roman" panose="02020603050405020304" pitchFamily="18" charset="0"/>
                <a:cs typeface="Times New Roman" panose="02020603050405020304" pitchFamily="18" charset="0"/>
              </a:rPr>
              <a:t>, sum(volume) AS </a:t>
            </a:r>
            <a:r>
              <a:rPr lang="en-US" sz="1900" dirty="0" err="1">
                <a:latin typeface="Times New Roman" panose="02020603050405020304" pitchFamily="18" charset="0"/>
                <a:cs typeface="Times New Roman" panose="02020603050405020304" pitchFamily="18" charset="0"/>
              </a:rPr>
              <a:t>volume_traded</a:t>
            </a:r>
            <a:r>
              <a:rPr lang="en-US" sz="1900" dirty="0">
                <a:latin typeface="Times New Roman" panose="02020603050405020304" pitchFamily="18" charset="0"/>
                <a:cs typeface="Times New Roman" panose="02020603050405020304" pitchFamily="18" charset="0"/>
              </a:rPr>
              <a:t> FROM FIN.sp500_eod_stock_facts GROUP BY </a:t>
            </a:r>
            <a:r>
              <a:rPr lang="en-US" sz="1900" dirty="0" err="1">
                <a:latin typeface="Times New Roman" panose="02020603050405020304" pitchFamily="18" charset="0"/>
                <a:cs typeface="Times New Roman" panose="02020603050405020304" pitchFamily="18" charset="0"/>
              </a:rPr>
              <a:t>ticker_symbol</a:t>
            </a:r>
            <a:r>
              <a:rPr lang="en-US" sz="1900" dirty="0">
                <a:latin typeface="Times New Roman" panose="02020603050405020304" pitchFamily="18" charset="0"/>
                <a:cs typeface="Times New Roman" panose="02020603050405020304" pitchFamily="18" charset="0"/>
              </a:rPr>
              <a:t> ORDER BY </a:t>
            </a:r>
            <a:r>
              <a:rPr lang="en-US" sz="1900" dirty="0" err="1">
                <a:latin typeface="Times New Roman" panose="02020603050405020304" pitchFamily="18" charset="0"/>
                <a:cs typeface="Times New Roman" panose="02020603050405020304" pitchFamily="18" charset="0"/>
              </a:rPr>
              <a:t>volume_traded</a:t>
            </a:r>
            <a:r>
              <a:rPr lang="en-US" sz="1900" dirty="0">
                <a:latin typeface="Times New Roman" panose="02020603050405020304" pitchFamily="18" charset="0"/>
                <a:cs typeface="Times New Roman" panose="02020603050405020304" pitchFamily="18" charset="0"/>
              </a:rPr>
              <a:t> DESC) v1 INNER JOIN fin.sp500_stocks s ON v1.ticker_symbol = </a:t>
            </a:r>
            <a:r>
              <a:rPr lang="en-US" sz="1900" dirty="0" err="1">
                <a:latin typeface="Times New Roman" panose="02020603050405020304" pitchFamily="18" charset="0"/>
                <a:cs typeface="Times New Roman" panose="02020603050405020304" pitchFamily="18" charset="0"/>
              </a:rPr>
              <a:t>s.ticker_symbol</a:t>
            </a:r>
            <a:r>
              <a:rPr lang="en-US" sz="1900" dirty="0">
                <a:latin typeface="Times New Roman" panose="02020603050405020304" pitchFamily="18" charset="0"/>
                <a:cs typeface="Times New Roman" panose="02020603050405020304" pitchFamily="18" charset="0"/>
              </a:rPr>
              <a:t> ORDER BY </a:t>
            </a:r>
            <a:r>
              <a:rPr lang="en-US" sz="1900" dirty="0" err="1">
                <a:latin typeface="Times New Roman" panose="02020603050405020304" pitchFamily="18" charset="0"/>
                <a:cs typeface="Times New Roman" panose="02020603050405020304" pitchFamily="18" charset="0"/>
              </a:rPr>
              <a:t>s.company</a:t>
            </a:r>
            <a:r>
              <a:rPr lang="en-US" sz="1900" dirty="0">
                <a:latin typeface="Times New Roman" panose="02020603050405020304" pitchFamily="18" charset="0"/>
                <a:cs typeface="Times New Roman" panose="02020603050405020304" pitchFamily="18" charset="0"/>
              </a:rPr>
              <a:t> ASC) select </a:t>
            </a:r>
            <a:r>
              <a:rPr lang="en-US" sz="1900" dirty="0" err="1">
                <a:latin typeface="Times New Roman" panose="02020603050405020304" pitchFamily="18" charset="0"/>
                <a:cs typeface="Times New Roman" panose="02020603050405020304" pitchFamily="18" charset="0"/>
              </a:rPr>
              <a:t>company,ticker_symbol,volume_traded</a:t>
            </a:r>
            <a:r>
              <a:rPr lang="en-US" sz="1900" dirty="0">
                <a:latin typeface="Times New Roman" panose="02020603050405020304" pitchFamily="18" charset="0"/>
                <a:cs typeface="Times New Roman" panose="02020603050405020304" pitchFamily="18" charset="0"/>
              </a:rPr>
              <a:t>, rank() over (order by </a:t>
            </a:r>
            <a:r>
              <a:rPr lang="en-US" sz="1900" dirty="0" err="1">
                <a:latin typeface="Times New Roman" panose="02020603050405020304" pitchFamily="18" charset="0"/>
                <a:cs typeface="Times New Roman" panose="02020603050405020304" pitchFamily="18" charset="0"/>
              </a:rPr>
              <a:t>volume_traded</a:t>
            </a:r>
            <a:r>
              <a:rPr lang="en-US" sz="1900" dirty="0">
                <a:latin typeface="Times New Roman" panose="02020603050405020304" pitchFamily="18" charset="0"/>
                <a:cs typeface="Times New Roman" panose="02020603050405020304" pitchFamily="18" charset="0"/>
              </a:rPr>
              <a:t> desc) as </a:t>
            </a:r>
            <a:r>
              <a:rPr lang="en-US" sz="1900" dirty="0" err="1">
                <a:latin typeface="Times New Roman" panose="02020603050405020304" pitchFamily="18" charset="0"/>
                <a:cs typeface="Times New Roman" panose="02020603050405020304" pitchFamily="18" charset="0"/>
              </a:rPr>
              <a:t>vol_rank</a:t>
            </a:r>
            <a:r>
              <a:rPr lang="en-US" sz="1900" dirty="0">
                <a:latin typeface="Times New Roman" panose="02020603050405020304" pitchFamily="18" charset="0"/>
                <a:cs typeface="Times New Roman" panose="02020603050405020304" pitchFamily="18" charset="0"/>
              </a:rPr>
              <a:t> from </a:t>
            </a:r>
            <a:r>
              <a:rPr lang="en-US" sz="1900" dirty="0" err="1">
                <a:latin typeface="Times New Roman" panose="02020603050405020304" pitchFamily="18" charset="0"/>
                <a:cs typeface="Times New Roman" panose="02020603050405020304" pitchFamily="18" charset="0"/>
              </a:rPr>
              <a:t>volume_tr</a:t>
            </a: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p>
        </p:txBody>
      </p:sp>
    </p:spTree>
    <p:extLst>
      <p:ext uri="{BB962C8B-B14F-4D97-AF65-F5344CB8AC3E}">
        <p14:creationId xmlns:p14="http://schemas.microsoft.com/office/powerpoint/2010/main" val="2814517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9F805-AF0A-2498-7341-DA452BAA477E}"/>
              </a:ext>
            </a:extLst>
          </p:cNvPr>
          <p:cNvPicPr>
            <a:picLocks noChangeAspect="1"/>
          </p:cNvPicPr>
          <p:nvPr/>
        </p:nvPicPr>
        <p:blipFill>
          <a:blip r:embed="rId2"/>
          <a:stretch>
            <a:fillRect/>
          </a:stretch>
        </p:blipFill>
        <p:spPr>
          <a:xfrm>
            <a:off x="1984510" y="643467"/>
            <a:ext cx="8222979" cy="5571066"/>
          </a:xfrm>
          <a:prstGeom prst="rect">
            <a:avLst/>
          </a:prstGeom>
        </p:spPr>
      </p:pic>
    </p:spTree>
    <p:extLst>
      <p:ext uri="{BB962C8B-B14F-4D97-AF65-F5344CB8AC3E}">
        <p14:creationId xmlns:p14="http://schemas.microsoft.com/office/powerpoint/2010/main" val="2112138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03CE53-CFC1-2A3D-C663-C0CD189533E1}"/>
              </a:ext>
            </a:extLst>
          </p:cNvPr>
          <p:cNvSpPr>
            <a:spLocks noGrp="1"/>
          </p:cNvSpPr>
          <p:nvPr>
            <p:ph type="title"/>
          </p:nvPr>
        </p:nvSpPr>
        <p:spPr>
          <a:xfrm>
            <a:off x="517868" y="976160"/>
            <a:ext cx="6144231" cy="1934172"/>
          </a:xfrm>
        </p:spPr>
        <p:txBody>
          <a:bodyPr>
            <a:normAutofit/>
          </a:bodyPr>
          <a:lstStyle/>
          <a:p>
            <a:pPr>
              <a:lnSpc>
                <a:spcPct val="90000"/>
              </a:lnSpc>
            </a:pPr>
            <a:r>
              <a:rPr lang="en-US" sz="3000" dirty="0">
                <a:latin typeface="Times New Roman" panose="02020603050405020304" pitchFamily="18" charset="0"/>
                <a:cs typeface="Times New Roman" panose="02020603050405020304" pitchFamily="18" charset="0"/>
              </a:rPr>
              <a:t>Query 5</a:t>
            </a:r>
            <a:br>
              <a:rPr lang="en-US" sz="3000" dirty="0">
                <a:latin typeface="Times New Roman" panose="02020603050405020304" pitchFamily="18" charset="0"/>
                <a:cs typeface="Times New Roman" panose="02020603050405020304" pitchFamily="18" charset="0"/>
              </a:rPr>
            </a:br>
            <a:r>
              <a:rPr lang="en-US" sz="3000" b="0" i="0" dirty="0">
                <a:effectLst/>
                <a:latin typeface="Times New Roman" panose="02020603050405020304" pitchFamily="18" charset="0"/>
                <a:cs typeface="Times New Roman" panose="02020603050405020304" pitchFamily="18" charset="0"/>
              </a:rPr>
              <a:t>Average Daily Closing Prices of Airline Stocks (2000-2023) - Exceeding $50</a:t>
            </a:r>
            <a:endParaRPr lang="en-US" sz="30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Browser Window">
            <a:extLst>
              <a:ext uri="{FF2B5EF4-FFF2-40B4-BE49-F238E27FC236}">
                <a16:creationId xmlns:a16="http://schemas.microsoft.com/office/drawing/2014/main" id="{236E3204-FFE5-D7FA-BA56-CD6BF54C07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4" name="Content Placeholder 3">
            <a:extLst>
              <a:ext uri="{FF2B5EF4-FFF2-40B4-BE49-F238E27FC236}">
                <a16:creationId xmlns:a16="http://schemas.microsoft.com/office/drawing/2014/main" id="{EF58479C-EBEF-EB37-3ED8-186CAA37E4B4}"/>
              </a:ext>
            </a:extLst>
          </p:cNvPr>
          <p:cNvSpPr>
            <a:spLocks noGrp="1"/>
          </p:cNvSpPr>
          <p:nvPr>
            <p:ph idx="1"/>
          </p:nvPr>
        </p:nvSpPr>
        <p:spPr>
          <a:xfrm>
            <a:off x="7746477" y="976160"/>
            <a:ext cx="3927651" cy="5212704"/>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ticker_symbol</a:t>
            </a:r>
            <a:r>
              <a:rPr lang="en-US" dirty="0">
                <a:latin typeface="Times New Roman" panose="02020603050405020304" pitchFamily="18" charset="0"/>
                <a:cs typeface="Times New Roman" panose="02020603050405020304" pitchFamily="18" charset="0"/>
              </a:rPr>
              <a:t>, TO_CHAR(</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 'YYYY-MM-DD') AS </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 AVG(</a:t>
            </a:r>
            <a:r>
              <a:rPr lang="en-US" dirty="0" err="1">
                <a:latin typeface="Times New Roman" panose="02020603050405020304" pitchFamily="18" charset="0"/>
                <a:cs typeface="Times New Roman" panose="02020603050405020304" pitchFamily="18" charset="0"/>
              </a:rPr>
              <a:t>adjusted_close</a:t>
            </a:r>
            <a:r>
              <a:rPr lang="en-US" dirty="0">
                <a:latin typeface="Times New Roman" panose="02020603050405020304" pitchFamily="18" charset="0"/>
                <a:cs typeface="Times New Roman" panose="02020603050405020304" pitchFamily="18" charset="0"/>
              </a:rPr>
              <a:t>) AS </a:t>
            </a:r>
            <a:r>
              <a:rPr lang="en-US" dirty="0" err="1">
                <a:latin typeface="Times New Roman" panose="02020603050405020304" pitchFamily="18" charset="0"/>
                <a:cs typeface="Times New Roman" panose="02020603050405020304" pitchFamily="18" charset="0"/>
              </a:rPr>
              <a:t>avg_closing_price</a:t>
            </a:r>
            <a:r>
              <a:rPr lang="en-US" dirty="0">
                <a:latin typeface="Times New Roman" panose="02020603050405020304" pitchFamily="18" charset="0"/>
                <a:cs typeface="Times New Roman" panose="02020603050405020304" pitchFamily="18" charset="0"/>
              </a:rPr>
              <a:t> from </a:t>
            </a:r>
            <a:r>
              <a:rPr lang="en-US" dirty="0" err="1">
                <a:latin typeface="Times New Roman" panose="02020603050405020304" pitchFamily="18" charset="0"/>
                <a:cs typeface="Times New Roman" panose="02020603050405020304" pitchFamily="18" charset="0"/>
              </a:rPr>
              <a:t>fin.airline_stocks</a:t>
            </a:r>
            <a:r>
              <a:rPr lang="en-US" dirty="0">
                <a:latin typeface="Times New Roman" panose="02020603050405020304" pitchFamily="18" charset="0"/>
                <a:cs typeface="Times New Roman" panose="02020603050405020304" pitchFamily="18" charset="0"/>
              </a:rPr>
              <a:t> where </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 between TO_DATE('2000-01-01', 'YYYY-MM-DD') and TO_DATE('2023-12-31', 'YYYY-MM-DD') group by </a:t>
            </a:r>
            <a:r>
              <a:rPr lang="en-US" dirty="0" err="1">
                <a:latin typeface="Times New Roman" panose="02020603050405020304" pitchFamily="18" charset="0"/>
                <a:cs typeface="Times New Roman" panose="02020603050405020304" pitchFamily="18" charset="0"/>
              </a:rPr>
              <a:t>ticker_symbol</a:t>
            </a:r>
            <a:r>
              <a:rPr lang="en-US" dirty="0">
                <a:latin typeface="Times New Roman" panose="02020603050405020304" pitchFamily="18" charset="0"/>
                <a:cs typeface="Times New Roman" panose="02020603050405020304" pitchFamily="18" charset="0"/>
              </a:rPr>
              <a:t>, TO_CHAR(</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 'YYYY-MM-DD') having AVG(</a:t>
            </a:r>
            <a:r>
              <a:rPr lang="en-US" dirty="0" err="1">
                <a:latin typeface="Times New Roman" panose="02020603050405020304" pitchFamily="18" charset="0"/>
                <a:cs typeface="Times New Roman" panose="02020603050405020304" pitchFamily="18" charset="0"/>
              </a:rPr>
              <a:t>adjusted_close</a:t>
            </a:r>
            <a:r>
              <a:rPr lang="en-US" dirty="0">
                <a:latin typeface="Times New Roman" panose="02020603050405020304" pitchFamily="18" charset="0"/>
                <a:cs typeface="Times New Roman" panose="02020603050405020304" pitchFamily="18" charset="0"/>
              </a:rPr>
              <a:t>) &gt; 50 order by </a:t>
            </a:r>
            <a:r>
              <a:rPr lang="en-US" dirty="0" err="1">
                <a:latin typeface="Times New Roman" panose="02020603050405020304" pitchFamily="18" charset="0"/>
                <a:cs typeface="Times New Roman" panose="02020603050405020304" pitchFamily="18" charset="0"/>
              </a:rPr>
              <a:t>ticker_symbol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trade_date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346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3B6986-AE92-411F-C230-617BC236120E}"/>
              </a:ext>
            </a:extLst>
          </p:cNvPr>
          <p:cNvPicPr>
            <a:picLocks noChangeAspect="1"/>
          </p:cNvPicPr>
          <p:nvPr/>
        </p:nvPicPr>
        <p:blipFill>
          <a:blip r:embed="rId2"/>
          <a:stretch>
            <a:fillRect/>
          </a:stretch>
        </p:blipFill>
        <p:spPr>
          <a:xfrm>
            <a:off x="314533" y="159258"/>
            <a:ext cx="11586955" cy="6570155"/>
          </a:xfrm>
          <a:prstGeom prst="rect">
            <a:avLst/>
          </a:prstGeom>
        </p:spPr>
      </p:pic>
    </p:spTree>
    <p:extLst>
      <p:ext uri="{BB962C8B-B14F-4D97-AF65-F5344CB8AC3E}">
        <p14:creationId xmlns:p14="http://schemas.microsoft.com/office/powerpoint/2010/main" val="210470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DD1980C8-FD80-43D8-9D6A-0262A4D5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7B37993-0418-B994-346C-F803697C110C}"/>
              </a:ext>
            </a:extLst>
          </p:cNvPr>
          <p:cNvSpPr txBox="1"/>
          <p:nvPr/>
        </p:nvSpPr>
        <p:spPr>
          <a:xfrm>
            <a:off x="517870" y="978408"/>
            <a:ext cx="5021182" cy="233424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000" b="1" dirty="0">
                <a:latin typeface="Times New Roman" panose="02020603050405020304" pitchFamily="18" charset="0"/>
                <a:ea typeface="+mj-ea"/>
                <a:cs typeface="Times New Roman" panose="02020603050405020304" pitchFamily="18" charset="0"/>
              </a:rPr>
              <a:t>PART A</a:t>
            </a:r>
          </a:p>
          <a:p>
            <a:pPr>
              <a:lnSpc>
                <a:spcPct val="90000"/>
              </a:lnSpc>
              <a:spcBef>
                <a:spcPct val="0"/>
              </a:spcBef>
              <a:spcAft>
                <a:spcPts val="600"/>
              </a:spcAft>
            </a:pPr>
            <a:endParaRPr lang="en-US" sz="3400" b="1" dirty="0">
              <a:latin typeface="+mj-lt"/>
              <a:ea typeface="+mj-ea"/>
              <a:cs typeface="+mj-cs"/>
            </a:endParaRPr>
          </a:p>
          <a:p>
            <a:pPr marL="285750" indent="-285750">
              <a:lnSpc>
                <a:spcPct val="90000"/>
              </a:lnSpc>
              <a:spcBef>
                <a:spcPct val="0"/>
              </a:spcBef>
              <a:spcAft>
                <a:spcPts val="600"/>
              </a:spcAft>
              <a:buFont typeface="Wingdings" panose="05000000000000000000" pitchFamily="2" charset="2"/>
              <a:buChar char="§"/>
            </a:pPr>
            <a:r>
              <a:rPr lang="en-US" i="0" dirty="0">
                <a:effectLst/>
                <a:latin typeface="Times New Roman" panose="02020603050405020304" pitchFamily="18" charset="0"/>
                <a:ea typeface="+mj-ea"/>
                <a:cs typeface="Times New Roman" panose="02020603050405020304" pitchFamily="18" charset="0"/>
              </a:rPr>
              <a:t>Dimensional Design for Stock Market Data</a:t>
            </a:r>
          </a:p>
          <a:p>
            <a:pPr>
              <a:lnSpc>
                <a:spcPct val="90000"/>
              </a:lnSpc>
              <a:spcBef>
                <a:spcPct val="0"/>
              </a:spcBef>
              <a:spcAft>
                <a:spcPts val="600"/>
              </a:spcAft>
            </a:pPr>
            <a:endParaRPr lang="en-US" sz="3400" b="1" dirty="0">
              <a:latin typeface="+mj-lt"/>
              <a:ea typeface="+mj-ea"/>
              <a:cs typeface="+mj-cs"/>
            </a:endParaRPr>
          </a:p>
        </p:txBody>
      </p:sp>
      <p:sp>
        <p:nvSpPr>
          <p:cNvPr id="2061" name="Rectangle 206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6C45E02-B90B-76ED-4D3F-7BC30756AD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2700" y="657369"/>
            <a:ext cx="5293675" cy="5552556"/>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13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58" name="Rectangle 104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Rectangle 1045">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0" name="Rectangle 104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1" name="Rectangle 1049">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rime Scene PowerPoint Template &amp; Presentation Slide">
            <a:extLst>
              <a:ext uri="{FF2B5EF4-FFF2-40B4-BE49-F238E27FC236}">
                <a16:creationId xmlns:a16="http://schemas.microsoft.com/office/drawing/2014/main" id="{8E69F29A-F9AC-D5EA-1049-A91E155E95A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 y="-4"/>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9BA97F-4764-5A43-699E-6763F0EF751B}"/>
              </a:ext>
            </a:extLst>
          </p:cNvPr>
          <p:cNvSpPr txBox="1"/>
          <p:nvPr/>
        </p:nvSpPr>
        <p:spPr>
          <a:xfrm>
            <a:off x="517870" y="978408"/>
            <a:ext cx="5021182" cy="2334248"/>
          </a:xfrm>
          <a:prstGeom prst="rect">
            <a:avLst/>
          </a:prstGeom>
        </p:spPr>
        <p:txBody>
          <a:bodyPr vert="horz" lIns="91440" tIns="45720" rIns="91440" bIns="45720" rtlCol="0" anchor="t">
            <a:normAutofit/>
          </a:bodyPr>
          <a:lstStyle/>
          <a:p>
            <a:pPr>
              <a:spcBef>
                <a:spcPct val="0"/>
              </a:spcBef>
              <a:spcAft>
                <a:spcPts val="600"/>
              </a:spcAft>
            </a:pPr>
            <a:r>
              <a:rPr lang="en-US" sz="3600" b="1" dirty="0">
                <a:solidFill>
                  <a:srgbClr val="FFFFFF"/>
                </a:solidFill>
                <a:latin typeface="Times New Roman" panose="02020603050405020304" pitchFamily="18" charset="0"/>
                <a:ea typeface="+mj-ea"/>
                <a:cs typeface="Times New Roman" panose="02020603050405020304" pitchFamily="18" charset="0"/>
              </a:rPr>
              <a:t>Part B:Crime Analysis</a:t>
            </a:r>
          </a:p>
        </p:txBody>
      </p:sp>
      <p:sp>
        <p:nvSpPr>
          <p:cNvPr id="1062" name="Rectangle 105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53">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747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1">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14B502-0EA2-B369-5119-FF3A4FF7EBA3}"/>
              </a:ext>
            </a:extLst>
          </p:cNvPr>
          <p:cNvSpPr txBox="1"/>
          <p:nvPr/>
        </p:nvSpPr>
        <p:spPr>
          <a:xfrm>
            <a:off x="517870" y="802433"/>
            <a:ext cx="4945183" cy="5386431"/>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sz="2000" b="1" dirty="0">
                <a:latin typeface="Times New Roman" panose="02020603050405020304" pitchFamily="18" charset="0"/>
                <a:cs typeface="Times New Roman" panose="02020603050405020304" pitchFamily="18" charset="0"/>
              </a:rPr>
              <a:t>Dimensional model for Crime Analysis:</a:t>
            </a:r>
          </a:p>
          <a:p>
            <a:pPr>
              <a:spcAft>
                <a:spcPts val="600"/>
              </a:spcAft>
              <a:buFont typeface="Arial" panose="020B0604020202020204" pitchFamily="34" charset="0"/>
            </a:pPr>
            <a:endParaRPr lang="en-US" sz="2000"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this part, we will be analyzing the data related to Crime Records in different states which is part of the Portfolio Project.</a:t>
            </a:r>
          </a:p>
          <a:p>
            <a:pPr marL="285750" indent="-285750">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this we will be doing exploratory analysis, and we will find the crime rates according to the state.</a:t>
            </a:r>
          </a:p>
          <a:p>
            <a:pPr marL="285750" indent="-285750">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Tentatively, we have 5 tables in this model and later all possible tables will be added in the final project.</a:t>
            </a:r>
          </a:p>
          <a:p>
            <a:pPr marL="285750" indent="-285750">
              <a:spcAft>
                <a:spcPts val="600"/>
              </a:spcAft>
              <a:buFont typeface="Arial" panose="020B0604020202020204" pitchFamily="34" charset="0"/>
              <a:buChar char="§"/>
            </a:pPr>
            <a:endParaRPr lang="en-US" sz="1600" dirty="0"/>
          </a:p>
          <a:p>
            <a:pPr marL="285750" indent="-285750">
              <a:spcAft>
                <a:spcPts val="600"/>
              </a:spcAft>
              <a:buFont typeface="Arial" panose="020B0604020202020204" pitchFamily="34" charset="0"/>
              <a:buChar char="§"/>
            </a:pPr>
            <a:endParaRPr lang="en-US" sz="1600" dirty="0"/>
          </a:p>
        </p:txBody>
      </p:sp>
      <p:pic>
        <p:nvPicPr>
          <p:cNvPr id="3" name="Picture 2" descr="Materials on table">
            <a:extLst>
              <a:ext uri="{FF2B5EF4-FFF2-40B4-BE49-F238E27FC236}">
                <a16:creationId xmlns:a16="http://schemas.microsoft.com/office/drawing/2014/main" id="{02782A28-4EC8-8AE5-A849-FF6DAAC4EBC2}"/>
              </a:ext>
            </a:extLst>
          </p:cNvPr>
          <p:cNvPicPr>
            <a:picLocks noChangeAspect="1"/>
          </p:cNvPicPr>
          <p:nvPr/>
        </p:nvPicPr>
        <p:blipFill rotWithShape="1">
          <a:blip r:embed="rId2"/>
          <a:srcRect l="11271" r="28462" b="-1"/>
          <a:stretch/>
        </p:blipFill>
        <p:spPr>
          <a:xfrm>
            <a:off x="6662167" y="657369"/>
            <a:ext cx="4994209" cy="5531495"/>
          </a:xfrm>
          <a:prstGeom prst="rect">
            <a:avLst/>
          </a:prstGeom>
        </p:spPr>
      </p:pic>
    </p:spTree>
    <p:extLst>
      <p:ext uri="{BB962C8B-B14F-4D97-AF65-F5344CB8AC3E}">
        <p14:creationId xmlns:p14="http://schemas.microsoft.com/office/powerpoint/2010/main" val="3827852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961838-EE41-91B6-7008-851FD8BEEA48}"/>
              </a:ext>
            </a:extLst>
          </p:cNvPr>
          <p:cNvSpPr txBox="1"/>
          <p:nvPr/>
        </p:nvSpPr>
        <p:spPr>
          <a:xfrm>
            <a:off x="742949" y="1143000"/>
            <a:ext cx="11134725" cy="523220"/>
          </a:xfrm>
          <a:prstGeom prst="rect">
            <a:avLst/>
          </a:prstGeom>
          <a:noFill/>
        </p:spPr>
        <p:txBody>
          <a:bodyPr wrap="square" rtlCol="0">
            <a:spAutoFit/>
          </a:bodyPr>
          <a:lstStyle/>
          <a:p>
            <a:pPr algn="ctr"/>
            <a:r>
              <a:rPr lang="en-US" sz="2800" kern="1200" dirty="0">
                <a:latin typeface="Times New Roman" panose="02020603050405020304" pitchFamily="18" charset="0"/>
                <a:ea typeface="+mj-ea"/>
                <a:cs typeface="Times New Roman" panose="02020603050405020304" pitchFamily="18" charset="0"/>
              </a:rPr>
              <a:t>ER Diagram</a:t>
            </a: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5932A3E-32D2-1712-FB97-328DB0875005}"/>
              </a:ext>
            </a:extLst>
          </p:cNvPr>
          <p:cNvPicPr>
            <a:picLocks noChangeAspect="1"/>
          </p:cNvPicPr>
          <p:nvPr/>
        </p:nvPicPr>
        <p:blipFill>
          <a:blip r:embed="rId2"/>
          <a:stretch>
            <a:fillRect/>
          </a:stretch>
        </p:blipFill>
        <p:spPr>
          <a:xfrm>
            <a:off x="1012874" y="1953898"/>
            <a:ext cx="10086535" cy="4517240"/>
          </a:xfrm>
          <a:prstGeom prst="rect">
            <a:avLst/>
          </a:prstGeom>
        </p:spPr>
      </p:pic>
    </p:spTree>
    <p:extLst>
      <p:ext uri="{BB962C8B-B14F-4D97-AF65-F5344CB8AC3E}">
        <p14:creationId xmlns:p14="http://schemas.microsoft.com/office/powerpoint/2010/main" val="94805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Empty dining table">
            <a:extLst>
              <a:ext uri="{FF2B5EF4-FFF2-40B4-BE49-F238E27FC236}">
                <a16:creationId xmlns:a16="http://schemas.microsoft.com/office/drawing/2014/main" id="{4A0FC4F1-6DEE-5788-C66F-50420DA5A5BA}"/>
              </a:ext>
            </a:extLst>
          </p:cNvPr>
          <p:cNvPicPr>
            <a:picLocks noChangeAspect="1"/>
          </p:cNvPicPr>
          <p:nvPr/>
        </p:nvPicPr>
        <p:blipFill rotWithShape="1">
          <a:blip r:embed="rId2"/>
          <a:srcRect t="15709" r="-1" b="-1"/>
          <a:stretch/>
        </p:blipFill>
        <p:spPr>
          <a:xfrm>
            <a:off x="20" y="10"/>
            <a:ext cx="12188932" cy="6857990"/>
          </a:xfrm>
          <a:prstGeom prst="rect">
            <a:avLst/>
          </a:prstGeom>
        </p:spPr>
      </p:pic>
      <p:sp>
        <p:nvSpPr>
          <p:cNvPr id="25" name="Rectangle 15">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78DE6-F8DD-454C-7833-E9B906F3232F}"/>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i="1">
                <a:solidFill>
                  <a:srgbClr val="FFFFFF"/>
                </a:solidFill>
              </a:rPr>
              <a:t>THANK YOU</a:t>
            </a:r>
            <a:br>
              <a:rPr lang="en-US" i="1">
                <a:solidFill>
                  <a:srgbClr val="FFFFFF"/>
                </a:solidFill>
              </a:rPr>
            </a:br>
            <a:endParaRPr lang="en-US">
              <a:solidFill>
                <a:srgbClr val="FFFFFF"/>
              </a:solidFill>
            </a:endParaRPr>
          </a:p>
        </p:txBody>
      </p:sp>
      <p:sp>
        <p:nvSpPr>
          <p:cNvPr id="26"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58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961838-EE41-91B6-7008-851FD8BEEA48}"/>
              </a:ext>
            </a:extLst>
          </p:cNvPr>
          <p:cNvSpPr txBox="1"/>
          <p:nvPr/>
        </p:nvSpPr>
        <p:spPr>
          <a:xfrm>
            <a:off x="742949" y="1143000"/>
            <a:ext cx="11134725" cy="523220"/>
          </a:xfrm>
          <a:prstGeom prst="rect">
            <a:avLst/>
          </a:prstGeom>
          <a:noFill/>
        </p:spPr>
        <p:txBody>
          <a:bodyPr wrap="square" rtlCol="0">
            <a:spAutoFit/>
          </a:bodyPr>
          <a:lstStyle/>
          <a:p>
            <a:pPr algn="ctr"/>
            <a:r>
              <a:rPr lang="en-US" sz="2800" kern="1200">
                <a:latin typeface="Times New Roman" panose="02020603050405020304" pitchFamily="18" charset="0"/>
                <a:ea typeface="+mj-ea"/>
                <a:cs typeface="Times New Roman" panose="02020603050405020304" pitchFamily="18" charset="0"/>
              </a:rPr>
              <a:t>ER </a:t>
            </a:r>
            <a:r>
              <a:rPr lang="en-US" sz="2800" kern="1200" dirty="0">
                <a:latin typeface="Times New Roman" panose="02020603050405020304" pitchFamily="18" charset="0"/>
                <a:ea typeface="+mj-ea"/>
                <a:cs typeface="Times New Roman" panose="02020603050405020304" pitchFamily="18" charset="0"/>
              </a:rPr>
              <a:t>Diagram</a:t>
            </a:r>
            <a:endParaRPr lang="en-US" sz="2800" dirty="0">
              <a:latin typeface="Times New Roman" panose="02020603050405020304" pitchFamily="18" charset="0"/>
              <a:cs typeface="Times New Roman" panose="02020603050405020304" pitchFamily="18" charset="0"/>
            </a:endParaRPr>
          </a:p>
        </p:txBody>
      </p:sp>
      <p:pic>
        <p:nvPicPr>
          <p:cNvPr id="4" name="Content Placeholder 7" descr="A diagram of a stock market">
            <a:extLst>
              <a:ext uri="{FF2B5EF4-FFF2-40B4-BE49-F238E27FC236}">
                <a16:creationId xmlns:a16="http://schemas.microsoft.com/office/drawing/2014/main" id="{83923FB2-FC57-EB78-7EE9-1E8F06867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11" y="1666219"/>
            <a:ext cx="10587214" cy="5191781"/>
          </a:xfrm>
          <a:prstGeom prst="rect">
            <a:avLst/>
          </a:prstGeom>
        </p:spPr>
      </p:pic>
    </p:spTree>
    <p:extLst>
      <p:ext uri="{BB962C8B-B14F-4D97-AF65-F5344CB8AC3E}">
        <p14:creationId xmlns:p14="http://schemas.microsoft.com/office/powerpoint/2010/main" val="120662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2">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2E30E4-6FE7-DD79-B47F-EB332EFF9B2A}"/>
              </a:ext>
            </a:extLst>
          </p:cNvPr>
          <p:cNvSpPr txBox="1"/>
          <p:nvPr/>
        </p:nvSpPr>
        <p:spPr>
          <a:xfrm>
            <a:off x="517870" y="1165459"/>
            <a:ext cx="4945183" cy="5023405"/>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sz="2000" dirty="0">
                <a:latin typeface="Times New Roman" panose="02020603050405020304" pitchFamily="18" charset="0"/>
                <a:cs typeface="Times New Roman" panose="02020603050405020304" pitchFamily="18" charset="0"/>
              </a:rPr>
              <a:t>FACT TABLES:</a:t>
            </a:r>
          </a:p>
          <a:p>
            <a:pPr>
              <a:spcAft>
                <a:spcPts val="600"/>
              </a:spcAft>
              <a:buFont typeface="Arial" panose="020B0604020202020204" pitchFamily="34" charset="0"/>
            </a:pPr>
            <a:endParaRPr lang="en-US" sz="1400" dirty="0"/>
          </a:p>
          <a:p>
            <a:pPr marL="285750" indent="-28575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A fact table is a storage structure that holds numerical data for analysis and is commonly designed in a denormalized manner. </a:t>
            </a:r>
          </a:p>
          <a:p>
            <a:pPr marL="285750" indent="-28575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It interacts with dimension tables, which contain information about various ways to analyze the data stored in the fact table</a:t>
            </a:r>
          </a:p>
          <a:p>
            <a:pPr marL="285750" indent="-285750">
              <a:spcAft>
                <a:spcPts val="600"/>
              </a:spcAft>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Essentially, the fact table contains the data to be analyzed, while the dimension table stores details about how that data can be examined.</a:t>
            </a:r>
            <a:endParaRPr lang="en-US" dirty="0">
              <a:latin typeface="Times New Roman" panose="02020603050405020304" pitchFamily="18" charset="0"/>
              <a:cs typeface="Times New Roman" panose="02020603050405020304" pitchFamily="18" charset="0"/>
            </a:endParaRPr>
          </a:p>
          <a:p>
            <a:pPr>
              <a:spcAft>
                <a:spcPts val="600"/>
              </a:spcAft>
              <a:buFont typeface="Arial" panose="020B0604020202020204" pitchFamily="34" charset="0"/>
            </a:pPr>
            <a:endParaRPr lang="en-US" sz="1400" dirty="0"/>
          </a:p>
        </p:txBody>
      </p:sp>
      <p:pic>
        <p:nvPicPr>
          <p:cNvPr id="4" name="Picture 3" descr="A person sitting in front of a computer&#10;&#10;Description automatically generated">
            <a:extLst>
              <a:ext uri="{FF2B5EF4-FFF2-40B4-BE49-F238E27FC236}">
                <a16:creationId xmlns:a16="http://schemas.microsoft.com/office/drawing/2014/main" id="{C21A494D-911F-254A-F106-C1F540851CC3}"/>
              </a:ext>
            </a:extLst>
          </p:cNvPr>
          <p:cNvPicPr>
            <a:picLocks noChangeAspect="1"/>
          </p:cNvPicPr>
          <p:nvPr/>
        </p:nvPicPr>
        <p:blipFill rotWithShape="1">
          <a:blip r:embed="rId2">
            <a:extLst>
              <a:ext uri="{28A0092B-C50C-407E-A947-70E740481C1C}">
                <a14:useLocalDpi xmlns:a14="http://schemas.microsoft.com/office/drawing/2010/main" val="0"/>
              </a:ext>
            </a:extLst>
          </a:blip>
          <a:srcRect l="24122" r="25317" b="-1"/>
          <a:stretch/>
        </p:blipFill>
        <p:spPr>
          <a:xfrm>
            <a:off x="6662167" y="657369"/>
            <a:ext cx="4994209" cy="5531495"/>
          </a:xfrm>
          <a:prstGeom prst="rect">
            <a:avLst/>
          </a:prstGeom>
        </p:spPr>
      </p:pic>
    </p:spTree>
    <p:extLst>
      <p:ext uri="{BB962C8B-B14F-4D97-AF65-F5344CB8AC3E}">
        <p14:creationId xmlns:p14="http://schemas.microsoft.com/office/powerpoint/2010/main" val="72459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A4A863-A4B4-0436-C6EE-DF4B671D8AA7}"/>
              </a:ext>
            </a:extLst>
          </p:cNvPr>
          <p:cNvSpPr txBox="1"/>
          <p:nvPr/>
        </p:nvSpPr>
        <p:spPr>
          <a:xfrm>
            <a:off x="517870" y="1165459"/>
            <a:ext cx="4945183" cy="5023405"/>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000" dirty="0">
                <a:latin typeface="Times New Roman" panose="02020603050405020304" pitchFamily="18" charset="0"/>
                <a:cs typeface="Times New Roman" panose="02020603050405020304" pitchFamily="18" charset="0"/>
              </a:rPr>
              <a:t>Fact Tables in ERD</a:t>
            </a:r>
          </a:p>
          <a:p>
            <a:pPr>
              <a:lnSpc>
                <a:spcPct val="110000"/>
              </a:lnSpc>
              <a:spcAft>
                <a:spcPts val="600"/>
              </a:spcAft>
              <a:buFont typeface="Arial" panose="020B0604020202020204" pitchFamily="34" charset="0"/>
            </a:pPr>
            <a:endParaRPr lang="en-US" sz="2000" dirty="0"/>
          </a:p>
          <a:p>
            <a:pPr marL="285750" indent="-285750">
              <a:lnSpc>
                <a:spcPct val="110000"/>
              </a:lnSpc>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SP500_EOD_FACTS</a:t>
            </a:r>
          </a:p>
          <a:p>
            <a:pPr marL="285750" indent="-285750">
              <a:lnSpc>
                <a:spcPct val="110000"/>
              </a:lnSpc>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SP500_EOD_STOCKS_FACTS</a:t>
            </a:r>
          </a:p>
          <a:p>
            <a:pPr marL="285750" indent="-285750">
              <a:lnSpc>
                <a:spcPct val="110000"/>
              </a:lnSpc>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AIRLINE_STOCKS</a:t>
            </a:r>
          </a:p>
          <a:p>
            <a:pPr marL="285750" indent="-285750">
              <a:lnSpc>
                <a:spcPct val="110000"/>
              </a:lnSpc>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FRED_GDP</a:t>
            </a:r>
          </a:p>
          <a:p>
            <a:pPr>
              <a:lnSpc>
                <a:spcPct val="110000"/>
              </a:lnSpc>
              <a:spcAft>
                <a:spcPts val="600"/>
              </a:spcAft>
              <a:buFont typeface="Arial" panose="020B0604020202020204" pitchFamily="34" charset="0"/>
            </a:pPr>
            <a:r>
              <a:rPr lang="en-US" sz="2000" dirty="0"/>
              <a:t> </a:t>
            </a:r>
          </a:p>
        </p:txBody>
      </p:sp>
      <p:pic>
        <p:nvPicPr>
          <p:cNvPr id="3" name="Picture 2">
            <a:extLst>
              <a:ext uri="{FF2B5EF4-FFF2-40B4-BE49-F238E27FC236}">
                <a16:creationId xmlns:a16="http://schemas.microsoft.com/office/drawing/2014/main" id="{8314D3AD-B91F-7D9D-A349-4FC27A0F91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2" r="23781"/>
          <a:stretch/>
        </p:blipFill>
        <p:spPr bwMode="auto">
          <a:xfrm>
            <a:off x="6662167" y="657369"/>
            <a:ext cx="4994209" cy="553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8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A4C3261-E83D-49C6-8D5B-92EAB81BD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0C87D1B-8AF8-6553-8DE7-D88B8C7F9E6D}"/>
              </a:ext>
            </a:extLst>
          </p:cNvPr>
          <p:cNvSpPr txBox="1"/>
          <p:nvPr/>
        </p:nvSpPr>
        <p:spPr>
          <a:xfrm>
            <a:off x="517870" y="978408"/>
            <a:ext cx="5021182" cy="2334248"/>
          </a:xfrm>
          <a:prstGeom prst="rect">
            <a:avLst/>
          </a:prstGeom>
        </p:spPr>
        <p:txBody>
          <a:bodyPr vert="horz" lIns="91440" tIns="45720" rIns="91440" bIns="45720" rtlCol="0" anchor="t">
            <a:normAutofit/>
          </a:bodyPr>
          <a:lstStyle/>
          <a:p>
            <a:pPr>
              <a:spcBef>
                <a:spcPct val="0"/>
              </a:spcBef>
              <a:spcAft>
                <a:spcPts val="600"/>
              </a:spcAft>
            </a:pPr>
            <a:r>
              <a:rPr lang="en-US" sz="2000" dirty="0">
                <a:latin typeface="Times New Roman" panose="02020603050405020304" pitchFamily="18" charset="0"/>
                <a:ea typeface="+mj-ea"/>
                <a:cs typeface="Times New Roman" panose="02020603050405020304" pitchFamily="18" charset="0"/>
              </a:rPr>
              <a:t>Dimension Table in ERD</a:t>
            </a:r>
          </a:p>
          <a:p>
            <a:pPr>
              <a:spcBef>
                <a:spcPct val="0"/>
              </a:spcBef>
              <a:spcAft>
                <a:spcPts val="600"/>
              </a:spcAft>
            </a:pPr>
            <a:endParaRPr lang="en-US" sz="2000" dirty="0">
              <a:latin typeface="Times New Roman" panose="02020603050405020304" pitchFamily="18" charset="0"/>
              <a:ea typeface="+mj-ea"/>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JULIAN_DAYS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SP500_STOCKS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SP500_DATES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POLITICAL_PARTIES</a:t>
            </a:r>
            <a:endParaRPr lang="en-US" dirty="0">
              <a:latin typeface="Times New Roman" panose="02020603050405020304" pitchFamily="18" charset="0"/>
              <a:ea typeface="+mj-ea"/>
              <a:cs typeface="Times New Roman" panose="02020603050405020304" pitchFamily="18" charset="0"/>
            </a:endParaRP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inancial graphs on a dark display">
            <a:extLst>
              <a:ext uri="{FF2B5EF4-FFF2-40B4-BE49-F238E27FC236}">
                <a16:creationId xmlns:a16="http://schemas.microsoft.com/office/drawing/2014/main" id="{295D4E44-C9EA-DB37-E02A-5C5465393417}"/>
              </a:ext>
            </a:extLst>
          </p:cNvPr>
          <p:cNvPicPr>
            <a:picLocks noChangeAspect="1"/>
          </p:cNvPicPr>
          <p:nvPr/>
        </p:nvPicPr>
        <p:blipFill rotWithShape="1">
          <a:blip r:embed="rId2"/>
          <a:srcRect l="20360" r="23082"/>
          <a:stretch/>
        </p:blipFill>
        <p:spPr>
          <a:xfrm>
            <a:off x="6668531" y="657369"/>
            <a:ext cx="5005592" cy="5531495"/>
          </a:xfrm>
          <a:prstGeom prst="rect">
            <a:avLst/>
          </a:prstGeom>
        </p:spPr>
      </p:pic>
    </p:spTree>
    <p:extLst>
      <p:ext uri="{BB962C8B-B14F-4D97-AF65-F5344CB8AC3E}">
        <p14:creationId xmlns:p14="http://schemas.microsoft.com/office/powerpoint/2010/main" val="320122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Abstract blurred public library with bookshelves">
            <a:extLst>
              <a:ext uri="{FF2B5EF4-FFF2-40B4-BE49-F238E27FC236}">
                <a16:creationId xmlns:a16="http://schemas.microsoft.com/office/drawing/2014/main" id="{8D0585AD-E88A-AD5C-A8CB-9B38CB78AFB1}"/>
              </a:ext>
            </a:extLst>
          </p:cNvPr>
          <p:cNvPicPr>
            <a:picLocks noChangeAspect="1"/>
          </p:cNvPicPr>
          <p:nvPr/>
        </p:nvPicPr>
        <p:blipFill rotWithShape="1">
          <a:blip r:embed="rId2"/>
          <a:srcRect r="15627" b="-1"/>
          <a:stretch/>
        </p:blipFill>
        <p:spPr>
          <a:xfrm>
            <a:off x="0" y="-2787556"/>
            <a:ext cx="12192000" cy="9645556"/>
          </a:xfrm>
          <a:prstGeom prst="rect">
            <a:avLst/>
          </a:prstGeom>
        </p:spPr>
      </p:pic>
      <p:sp>
        <p:nvSpPr>
          <p:cNvPr id="2" name="Title 1">
            <a:extLst>
              <a:ext uri="{FF2B5EF4-FFF2-40B4-BE49-F238E27FC236}">
                <a16:creationId xmlns:a16="http://schemas.microsoft.com/office/drawing/2014/main" id="{EACE8DBB-2532-9CEB-89FE-4FC7911465A8}"/>
              </a:ext>
            </a:extLst>
          </p:cNvPr>
          <p:cNvSpPr>
            <a:spLocks noGrp="1"/>
          </p:cNvSpPr>
          <p:nvPr>
            <p:ph type="title"/>
          </p:nvPr>
        </p:nvSpPr>
        <p:spPr>
          <a:xfrm>
            <a:off x="371093" y="1161288"/>
            <a:ext cx="10071129" cy="1124712"/>
          </a:xfrm>
        </p:spPr>
        <p:txBody>
          <a:bodyPr anchor="b">
            <a:normAutofit/>
          </a:bodyPr>
          <a:lstStyle/>
          <a:p>
            <a:pPr algn="l">
              <a:buFont typeface="+mj-lt"/>
              <a:buAutoNum type="arabicPeriod"/>
            </a:pPr>
            <a:r>
              <a:rPr lang="en-US" sz="1800" i="0" dirty="0">
                <a:solidFill>
                  <a:srgbClr val="2D3B45"/>
                </a:solidFill>
                <a:effectLst/>
                <a:latin typeface="Times New Roman" panose="02020603050405020304" pitchFamily="18" charset="0"/>
                <a:cs typeface="Times New Roman" panose="02020603050405020304" pitchFamily="18" charset="0"/>
              </a:rPr>
              <a:t>How would you extend the design to handle complexities like stock splits (or reverse stock splits), mergers and acquisitions, or changes in business itself such as new sectors? </a:t>
            </a:r>
          </a:p>
        </p:txBody>
      </p:sp>
      <p:graphicFrame>
        <p:nvGraphicFramePr>
          <p:cNvPr id="21" name="Content Placeholder 2">
            <a:extLst>
              <a:ext uri="{FF2B5EF4-FFF2-40B4-BE49-F238E27FC236}">
                <a16:creationId xmlns:a16="http://schemas.microsoft.com/office/drawing/2014/main" id="{C5373876-89B4-7452-7F64-CBD8B2A9A7AF}"/>
              </a:ext>
            </a:extLst>
          </p:cNvPr>
          <p:cNvGraphicFramePr>
            <a:graphicFrameLocks noGrp="1"/>
          </p:cNvGraphicFramePr>
          <p:nvPr>
            <p:ph idx="1"/>
            <p:extLst>
              <p:ext uri="{D42A27DB-BD31-4B8C-83A1-F6EECF244321}">
                <p14:modId xmlns:p14="http://schemas.microsoft.com/office/powerpoint/2010/main" val="3026187245"/>
              </p:ext>
            </p:extLst>
          </p:nvPr>
        </p:nvGraphicFramePr>
        <p:xfrm>
          <a:off x="371094" y="2747406"/>
          <a:ext cx="10353350" cy="3157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BF4FEBF5-B61A-DC7F-FDBF-4DABB7ADB203}"/>
              </a:ext>
            </a:extLst>
          </p:cNvPr>
          <p:cNvSpPr txBox="1">
            <a:spLocks/>
          </p:cNvSpPr>
          <p:nvPr/>
        </p:nvSpPr>
        <p:spPr>
          <a:xfrm>
            <a:off x="838200" y="3304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90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993E27B-B0EE-5351-5DA5-2B0518D908CE}"/>
              </a:ext>
            </a:extLst>
          </p:cNvPr>
          <p:cNvPicPr>
            <a:picLocks noChangeAspect="1"/>
          </p:cNvPicPr>
          <p:nvPr/>
        </p:nvPicPr>
        <p:blipFill rotWithShape="1">
          <a:blip r:embed="rId2"/>
          <a:srcRect r="25"/>
          <a:stretch/>
        </p:blipFill>
        <p:spPr>
          <a:xfrm>
            <a:off x="20" y="-118372"/>
            <a:ext cx="12264252" cy="6900368"/>
          </a:xfrm>
          <a:prstGeom prst="rect">
            <a:avLst/>
          </a:prstGeom>
        </p:spPr>
      </p:pic>
      <p:sp>
        <p:nvSpPr>
          <p:cNvPr id="3" name="TextBox 2">
            <a:extLst>
              <a:ext uri="{FF2B5EF4-FFF2-40B4-BE49-F238E27FC236}">
                <a16:creationId xmlns:a16="http://schemas.microsoft.com/office/drawing/2014/main" id="{997769C3-CBE5-A6D4-08C8-7D24A1936D90}"/>
              </a:ext>
            </a:extLst>
          </p:cNvPr>
          <p:cNvSpPr txBox="1"/>
          <p:nvPr/>
        </p:nvSpPr>
        <p:spPr>
          <a:xfrm>
            <a:off x="526774" y="1083365"/>
            <a:ext cx="11300791" cy="2031325"/>
          </a:xfrm>
          <a:prstGeom prst="rect">
            <a:avLst/>
          </a:prstGeom>
          <a:noFill/>
        </p:spPr>
        <p:txBody>
          <a:bodyPr wrap="square" rtlCol="0">
            <a:spAutoFit/>
          </a:bodyPr>
          <a:lstStyle/>
          <a:p>
            <a:r>
              <a:rPr lang="en-US" b="0" i="0" dirty="0">
                <a:solidFill>
                  <a:srgbClr val="2D3B45"/>
                </a:solidFill>
                <a:effectLst/>
                <a:latin typeface="Times New Roman" panose="02020603050405020304" pitchFamily="18" charset="0"/>
                <a:cs typeface="Times New Roman" panose="02020603050405020304" pitchFamily="18" charset="0"/>
              </a:rPr>
              <a:t>2. </a:t>
            </a:r>
            <a:r>
              <a:rPr lang="en-US" b="1" dirty="0">
                <a:effectLst/>
                <a:latin typeface="Times New Roman" panose="02020603050405020304" pitchFamily="18" charset="0"/>
                <a:cs typeface="Times New Roman" panose="02020603050405020304" pitchFamily="18" charset="0"/>
              </a:rPr>
              <a:t>You are also free to extend the project by adding any additional data  For example, the POLITICAL_PARTIES table is already available and would support analyses that looked at the possible effects of government (such as single-party or divided government). </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have added the POLITICAL_PARTIES</a:t>
            </a:r>
            <a:r>
              <a:rPr lang="en-US" dirty="0">
                <a:latin typeface="Times New Roman" panose="02020603050405020304" pitchFamily="18" charset="0"/>
                <a:ea typeface="+mj-ea"/>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table. In our context we are using it as a dimension table as it has descriptive information about congressional sessions, parties, and members.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17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 descr="Abstract blurred public library with bookshelves">
            <a:extLst>
              <a:ext uri="{FF2B5EF4-FFF2-40B4-BE49-F238E27FC236}">
                <a16:creationId xmlns:a16="http://schemas.microsoft.com/office/drawing/2014/main" id="{8D0585AD-E88A-AD5C-A8CB-9B38CB78AFB1}"/>
              </a:ext>
            </a:extLst>
          </p:cNvPr>
          <p:cNvPicPr>
            <a:picLocks noChangeAspect="1"/>
          </p:cNvPicPr>
          <p:nvPr/>
        </p:nvPicPr>
        <p:blipFill rotWithShape="1">
          <a:blip r:embed="rId2"/>
          <a:srcRect r="15627" b="-1"/>
          <a:stretch/>
        </p:blipFill>
        <p:spPr>
          <a:xfrm>
            <a:off x="-205273" y="-2949955"/>
            <a:ext cx="12397273" cy="9807955"/>
          </a:xfrm>
          <a:prstGeom prst="rect">
            <a:avLst/>
          </a:prstGeom>
        </p:spPr>
      </p:pic>
      <p:sp>
        <p:nvSpPr>
          <p:cNvPr id="2" name="Title 1">
            <a:extLst>
              <a:ext uri="{FF2B5EF4-FFF2-40B4-BE49-F238E27FC236}">
                <a16:creationId xmlns:a16="http://schemas.microsoft.com/office/drawing/2014/main" id="{EACE8DBB-2532-9CEB-89FE-4FC7911465A8}"/>
              </a:ext>
            </a:extLst>
          </p:cNvPr>
          <p:cNvSpPr>
            <a:spLocks noGrp="1"/>
          </p:cNvSpPr>
          <p:nvPr>
            <p:ph type="title"/>
          </p:nvPr>
        </p:nvSpPr>
        <p:spPr>
          <a:xfrm>
            <a:off x="424815" y="2452624"/>
            <a:ext cx="10071129" cy="1010300"/>
          </a:xfrm>
        </p:spPr>
        <p:txBody>
          <a:bodyPr anchor="b">
            <a:noAutofit/>
          </a:bodyPr>
          <a:lstStyle/>
          <a:p>
            <a:r>
              <a:rPr lang="en-US" sz="2000" b="0" i="0" dirty="0">
                <a:solidFill>
                  <a:srgbClr val="2D3B45"/>
                </a:solidFill>
                <a:effectLst/>
                <a:latin typeface="Lato Extended"/>
              </a:rPr>
              <a:t>3</a:t>
            </a:r>
            <a:r>
              <a:rPr lang="en-US" sz="2000" i="0" dirty="0">
                <a:solidFill>
                  <a:srgbClr val="2D3B45"/>
                </a:solidFill>
                <a:effectLst/>
                <a:latin typeface="Lato Extended"/>
              </a:rPr>
              <a:t>. </a:t>
            </a:r>
            <a:r>
              <a:rPr lang="en-US" sz="1800" i="0" dirty="0">
                <a:solidFill>
                  <a:srgbClr val="2D3B45"/>
                </a:solidFill>
                <a:effectLst/>
                <a:latin typeface="Times New Roman" panose="02020603050405020304" pitchFamily="18" charset="0"/>
                <a:cs typeface="Times New Roman" panose="02020603050405020304" pitchFamily="18" charset="0"/>
              </a:rPr>
              <a:t>In addition to the design diagrams, your project should include a few queries of interest that could be run against your data warehouse.  You should include a description of the query, the SQL, and an example output (you can just make up the data if necessary).</a:t>
            </a:r>
            <a:br>
              <a:rPr lang="en-US" sz="1800" b="0" i="0" dirty="0">
                <a:solidFill>
                  <a:srgbClr val="2D3B45"/>
                </a:solidFill>
                <a:effectLst/>
                <a:latin typeface="Times New Roman" panose="02020603050405020304" pitchFamily="18" charset="0"/>
                <a:cs typeface="Times New Roman" panose="02020603050405020304" pitchFamily="18" charset="0"/>
              </a:rPr>
            </a:br>
            <a:br>
              <a:rPr lang="en-US" sz="2400" b="0" i="0" dirty="0">
                <a:solidFill>
                  <a:srgbClr val="2D3B45"/>
                </a:solidFill>
                <a:effectLst/>
                <a:latin typeface="Lato Extended"/>
              </a:rPr>
            </a:br>
            <a:br>
              <a:rPr lang="en-US" sz="2400" b="0" i="0" dirty="0">
                <a:solidFill>
                  <a:srgbClr val="2D3B45"/>
                </a:solidFill>
                <a:effectLst/>
                <a:latin typeface="Lato Extended"/>
              </a:rPr>
            </a:br>
            <a:endParaRPr lang="en-US" sz="2400" b="0" i="0" dirty="0">
              <a:solidFill>
                <a:srgbClr val="2D3B45"/>
              </a:solidFill>
              <a:effectLst/>
              <a:latin typeface="Lato Extended"/>
            </a:endParaRPr>
          </a:p>
        </p:txBody>
      </p:sp>
      <p:sp>
        <p:nvSpPr>
          <p:cNvPr id="9" name="TextBox 8">
            <a:extLst>
              <a:ext uri="{FF2B5EF4-FFF2-40B4-BE49-F238E27FC236}">
                <a16:creationId xmlns:a16="http://schemas.microsoft.com/office/drawing/2014/main" id="{F5E813E6-D9EE-5C06-B0A0-60AE5E458BB8}"/>
              </a:ext>
            </a:extLst>
          </p:cNvPr>
          <p:cNvSpPr txBox="1"/>
          <p:nvPr/>
        </p:nvSpPr>
        <p:spPr>
          <a:xfrm>
            <a:off x="1840088" y="2957774"/>
            <a:ext cx="4572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Next slides include the queries </a:t>
            </a:r>
          </a:p>
        </p:txBody>
      </p:sp>
    </p:spTree>
    <p:extLst>
      <p:ext uri="{BB962C8B-B14F-4D97-AF65-F5344CB8AC3E}">
        <p14:creationId xmlns:p14="http://schemas.microsoft.com/office/powerpoint/2010/main" val="19837492"/>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71</TotalTime>
  <Words>1015</Words>
  <Application>Microsoft Office PowerPoint</Application>
  <PresentationFormat>Widescreen</PresentationFormat>
  <Paragraphs>57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Bierstadt</vt:lpstr>
      <vt:lpstr>Lato Extended</vt:lpstr>
      <vt:lpstr>Times New Roman</vt:lpstr>
      <vt:lpstr>Wingdings</vt:lpstr>
      <vt:lpstr>GestaltVTI</vt:lpstr>
      <vt:lpstr>P1 Assignment: Dimensional Modeling</vt:lpstr>
      <vt:lpstr>PowerPoint Presentation</vt:lpstr>
      <vt:lpstr>PowerPoint Presentation</vt:lpstr>
      <vt:lpstr>PowerPoint Presentation</vt:lpstr>
      <vt:lpstr>PowerPoint Presentation</vt:lpstr>
      <vt:lpstr>PowerPoint Presentation</vt:lpstr>
      <vt:lpstr>How would you extend the design to handle complexities like stock splits (or reverse stock splits), mergers and acquisitions, or changes in business itself such as new sectors? </vt:lpstr>
      <vt:lpstr>PowerPoint Presentation</vt:lpstr>
      <vt:lpstr>3. In addition to the design diagrams, your project should include a few queries of interest that could be run against your data warehouse.  You should include a description of the query, the SQL, and an example output (you can just make up the data if necessary).   </vt:lpstr>
      <vt:lpstr>Query 1: AVERAGE VOLUME OF STOCK TRADED PER MONTH  </vt:lpstr>
      <vt:lpstr>PowerPoint Presentation</vt:lpstr>
      <vt:lpstr>Query 2 : Stock Price Daily Performance in S&amp;P 500 Companies</vt:lpstr>
      <vt:lpstr>PowerPoint Presentation</vt:lpstr>
      <vt:lpstr>Query 3: Top 10 Years with Highest Average GDP Value During Presidential Terms</vt:lpstr>
      <vt:lpstr>PowerPoint Presentation</vt:lpstr>
      <vt:lpstr>Query 4 Top Trading Companies in the S&amp;P 500</vt:lpstr>
      <vt:lpstr>PowerPoint Presentation</vt:lpstr>
      <vt:lpstr>Query 5 Average Daily Closing Prices of Airline Stocks (2000-2023) - Exceeding $50</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P1 Assignment: Dimensional Modeling</dc:title>
  <dc:creator>Lakshmi Sravya Dama</dc:creator>
  <cp:lastModifiedBy>Lakshmi Sravya Dama</cp:lastModifiedBy>
  <cp:revision>7</cp:revision>
  <dcterms:created xsi:type="dcterms:W3CDTF">2023-09-17T02:06:00Z</dcterms:created>
  <dcterms:modified xsi:type="dcterms:W3CDTF">2023-09-17T22:56:19Z</dcterms:modified>
</cp:coreProperties>
</file>